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84" r:id="rId3"/>
    <p:sldId id="286" r:id="rId4"/>
    <p:sldId id="302" r:id="rId5"/>
    <p:sldId id="300" r:id="rId6"/>
    <p:sldId id="303" r:id="rId7"/>
    <p:sldId id="307" r:id="rId8"/>
    <p:sldId id="288" r:id="rId9"/>
    <p:sldId id="309" r:id="rId10"/>
    <p:sldId id="310" r:id="rId11"/>
    <p:sldId id="293" r:id="rId12"/>
    <p:sldId id="29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LL" initials="D" lastIdx="8" clrIdx="0"/>
  <p:cmAuthor id="1" name="Samantha Esteves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4BA7"/>
    <a:srgbClr val="4978CE"/>
    <a:srgbClr val="4979D2"/>
    <a:srgbClr val="D18FD3"/>
    <a:srgbClr val="79A3FF"/>
    <a:srgbClr val="418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799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203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08722-ED71-47B2-8807-A0150C4C6E3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C85D20-FD02-45D8-B3E0-3F8E45702393}">
      <dgm:prSet phldrT="[Text]" custT="1"/>
      <dgm:spPr/>
      <dgm:t>
        <a:bodyPr/>
        <a:lstStyle/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Tables</a:t>
          </a:r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5DF36499-1053-4FDE-AAE2-EAC34EA03050}" type="parTrans" cxnId="{6D06459B-9F4A-46C4-A4F7-5D60247E859B}">
      <dgm:prSet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8F7C57F8-A754-4B7A-9C8F-466FE8413C6F}" type="sibTrans" cxnId="{6D06459B-9F4A-46C4-A4F7-5D60247E859B}">
      <dgm:prSet custT="1"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AED32977-4E18-45E5-8EC6-AA1B67A8633A}">
      <dgm:prSet phldrT="[Text]" custT="1"/>
      <dgm:spPr/>
      <dgm:t>
        <a:bodyPr/>
        <a:lstStyle/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Categories</a:t>
          </a:r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DC259750-18F0-4F4C-8F56-5C5BDB77C488}" type="parTrans" cxnId="{BA9A754A-0806-4874-8D37-29D1EFB79406}">
      <dgm:prSet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11370BC6-AFCA-43FE-B44A-D67F82BE9C1D}" type="sibTrans" cxnId="{BA9A754A-0806-4874-8D37-29D1EFB79406}">
      <dgm:prSet custT="1"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03E41755-371F-4A9C-9B03-40E88276FEFF}">
      <dgm:prSet phldrT="[Text]" custT="1"/>
      <dgm:spPr/>
      <dgm:t>
        <a:bodyPr/>
        <a:lstStyle/>
        <a:p>
          <a:r>
            <a:rPr 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Industry Leaders</a:t>
          </a:r>
          <a:endParaRPr 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572389E2-1A40-481D-A868-0A75DE566486}" type="parTrans" cxnId="{0087DDA3-1E5C-47DD-B261-6140483E82F7}">
      <dgm:prSet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281D5A5C-E1D8-49E3-9AB1-A5EECE24497B}" type="sibTrans" cxnId="{0087DDA3-1E5C-47DD-B261-6140483E82F7}">
      <dgm:prSet/>
      <dgm:spPr/>
      <dgm:t>
        <a:bodyPr/>
        <a:lstStyle/>
        <a:p>
          <a:endParaRPr lang="en-US" sz="16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gm:t>
    </dgm:pt>
    <dgm:pt modelId="{36A7D4FD-F27B-42C4-A422-3F413CDC98D6}" type="pres">
      <dgm:prSet presAssocID="{10E08722-ED71-47B2-8807-A0150C4C6E38}" presName="Name0" presStyleCnt="0">
        <dgm:presLayoutVars>
          <dgm:dir/>
          <dgm:resizeHandles val="exact"/>
        </dgm:presLayoutVars>
      </dgm:prSet>
      <dgm:spPr/>
    </dgm:pt>
    <dgm:pt modelId="{C422B149-929F-4BAB-8374-047E4F1454EF}" type="pres">
      <dgm:prSet presAssocID="{55C85D20-FD02-45D8-B3E0-3F8E457023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F73A7-081A-41A9-8336-D6C6AB71006C}" type="pres">
      <dgm:prSet presAssocID="{8F7C57F8-A754-4B7A-9C8F-466FE8413C6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B49D0DE-6E32-4430-B471-BA784EFD734B}" type="pres">
      <dgm:prSet presAssocID="{8F7C57F8-A754-4B7A-9C8F-466FE8413C6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6291836-562A-4478-969E-4A97E315B5E4}" type="pres">
      <dgm:prSet presAssocID="{AED32977-4E18-45E5-8EC6-AA1B67A8633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84FAE-A682-49B7-972A-7CBD031A4B0C}" type="pres">
      <dgm:prSet presAssocID="{11370BC6-AFCA-43FE-B44A-D67F82BE9C1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4A1A3D1-9CD8-4117-9937-8CB4F6B75D8F}" type="pres">
      <dgm:prSet presAssocID="{11370BC6-AFCA-43FE-B44A-D67F82BE9C1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5DE5B28-104F-4487-A3BE-904F7F21559D}" type="pres">
      <dgm:prSet presAssocID="{03E41755-371F-4A9C-9B03-40E88276FE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991765-A85C-4ADA-ABE9-63630E6F26C0}" type="presOf" srcId="{11370BC6-AFCA-43FE-B44A-D67F82BE9C1D}" destId="{44A1A3D1-9CD8-4117-9937-8CB4F6B75D8F}" srcOrd="1" destOrd="0" presId="urn:microsoft.com/office/officeart/2005/8/layout/process1"/>
    <dgm:cxn modelId="{BD0E6D66-9478-4670-9E9C-6D247A5FFC8F}" type="presOf" srcId="{11370BC6-AFCA-43FE-B44A-D67F82BE9C1D}" destId="{B1284FAE-A682-49B7-972A-7CBD031A4B0C}" srcOrd="0" destOrd="0" presId="urn:microsoft.com/office/officeart/2005/8/layout/process1"/>
    <dgm:cxn modelId="{BA9A754A-0806-4874-8D37-29D1EFB79406}" srcId="{10E08722-ED71-47B2-8807-A0150C4C6E38}" destId="{AED32977-4E18-45E5-8EC6-AA1B67A8633A}" srcOrd="1" destOrd="0" parTransId="{DC259750-18F0-4F4C-8F56-5C5BDB77C488}" sibTransId="{11370BC6-AFCA-43FE-B44A-D67F82BE9C1D}"/>
    <dgm:cxn modelId="{72D8DE1C-D0BA-482F-B42E-E039ECC95640}" type="presOf" srcId="{8F7C57F8-A754-4B7A-9C8F-466FE8413C6F}" destId="{537F73A7-081A-41A9-8336-D6C6AB71006C}" srcOrd="0" destOrd="0" presId="urn:microsoft.com/office/officeart/2005/8/layout/process1"/>
    <dgm:cxn modelId="{22EB7F9D-F187-4A37-BC7D-C5DF016E7981}" type="presOf" srcId="{AED32977-4E18-45E5-8EC6-AA1B67A8633A}" destId="{96291836-562A-4478-969E-4A97E315B5E4}" srcOrd="0" destOrd="0" presId="urn:microsoft.com/office/officeart/2005/8/layout/process1"/>
    <dgm:cxn modelId="{A82982C4-5510-4D54-B1AF-A8A39B53FC74}" type="presOf" srcId="{55C85D20-FD02-45D8-B3E0-3F8E45702393}" destId="{C422B149-929F-4BAB-8374-047E4F1454EF}" srcOrd="0" destOrd="0" presId="urn:microsoft.com/office/officeart/2005/8/layout/process1"/>
    <dgm:cxn modelId="{60228FA6-1034-45DC-8F21-BB4B393A621C}" type="presOf" srcId="{8F7C57F8-A754-4B7A-9C8F-466FE8413C6F}" destId="{FB49D0DE-6E32-4430-B471-BA784EFD734B}" srcOrd="1" destOrd="0" presId="urn:microsoft.com/office/officeart/2005/8/layout/process1"/>
    <dgm:cxn modelId="{3F4B34BD-82CB-4B4D-BE47-F57AEAAE417D}" type="presOf" srcId="{10E08722-ED71-47B2-8807-A0150C4C6E38}" destId="{36A7D4FD-F27B-42C4-A422-3F413CDC98D6}" srcOrd="0" destOrd="0" presId="urn:microsoft.com/office/officeart/2005/8/layout/process1"/>
    <dgm:cxn modelId="{6D06459B-9F4A-46C4-A4F7-5D60247E859B}" srcId="{10E08722-ED71-47B2-8807-A0150C4C6E38}" destId="{55C85D20-FD02-45D8-B3E0-3F8E45702393}" srcOrd="0" destOrd="0" parTransId="{5DF36499-1053-4FDE-AAE2-EAC34EA03050}" sibTransId="{8F7C57F8-A754-4B7A-9C8F-466FE8413C6F}"/>
    <dgm:cxn modelId="{0087DDA3-1E5C-47DD-B261-6140483E82F7}" srcId="{10E08722-ED71-47B2-8807-A0150C4C6E38}" destId="{03E41755-371F-4A9C-9B03-40E88276FEFF}" srcOrd="2" destOrd="0" parTransId="{572389E2-1A40-481D-A868-0A75DE566486}" sibTransId="{281D5A5C-E1D8-49E3-9AB1-A5EECE24497B}"/>
    <dgm:cxn modelId="{650981A8-6E44-4E9E-8A07-B234CF8EFDB3}" type="presOf" srcId="{03E41755-371F-4A9C-9B03-40E88276FEFF}" destId="{05DE5B28-104F-4487-A3BE-904F7F21559D}" srcOrd="0" destOrd="0" presId="urn:microsoft.com/office/officeart/2005/8/layout/process1"/>
    <dgm:cxn modelId="{D1B2E01B-6A6A-42F4-9BE2-42B07EF1C5AB}" type="presParOf" srcId="{36A7D4FD-F27B-42C4-A422-3F413CDC98D6}" destId="{C422B149-929F-4BAB-8374-047E4F1454EF}" srcOrd="0" destOrd="0" presId="urn:microsoft.com/office/officeart/2005/8/layout/process1"/>
    <dgm:cxn modelId="{64C96858-C11F-4F6D-81A3-68CF4F461D9A}" type="presParOf" srcId="{36A7D4FD-F27B-42C4-A422-3F413CDC98D6}" destId="{537F73A7-081A-41A9-8336-D6C6AB71006C}" srcOrd="1" destOrd="0" presId="urn:microsoft.com/office/officeart/2005/8/layout/process1"/>
    <dgm:cxn modelId="{0CDEF383-2C2F-4AF5-B1C5-DD487C2277F7}" type="presParOf" srcId="{537F73A7-081A-41A9-8336-D6C6AB71006C}" destId="{FB49D0DE-6E32-4430-B471-BA784EFD734B}" srcOrd="0" destOrd="0" presId="urn:microsoft.com/office/officeart/2005/8/layout/process1"/>
    <dgm:cxn modelId="{199CE912-4B0A-4972-8F88-5798A7AE202E}" type="presParOf" srcId="{36A7D4FD-F27B-42C4-A422-3F413CDC98D6}" destId="{96291836-562A-4478-969E-4A97E315B5E4}" srcOrd="2" destOrd="0" presId="urn:microsoft.com/office/officeart/2005/8/layout/process1"/>
    <dgm:cxn modelId="{F3B7AC07-0FEF-4431-9343-2C75BD3DE945}" type="presParOf" srcId="{36A7D4FD-F27B-42C4-A422-3F413CDC98D6}" destId="{B1284FAE-A682-49B7-972A-7CBD031A4B0C}" srcOrd="3" destOrd="0" presId="urn:microsoft.com/office/officeart/2005/8/layout/process1"/>
    <dgm:cxn modelId="{5C9292DB-6A52-459F-BE6B-57C2886769DC}" type="presParOf" srcId="{B1284FAE-A682-49B7-972A-7CBD031A4B0C}" destId="{44A1A3D1-9CD8-4117-9937-8CB4F6B75D8F}" srcOrd="0" destOrd="0" presId="urn:microsoft.com/office/officeart/2005/8/layout/process1"/>
    <dgm:cxn modelId="{3F1956A4-2E27-40C0-9098-D7FFC1AB186F}" type="presParOf" srcId="{36A7D4FD-F27B-42C4-A422-3F413CDC98D6}" destId="{05DE5B28-104F-4487-A3BE-904F7F21559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2B149-929F-4BAB-8374-047E4F1454EF}">
      <dsp:nvSpPr>
        <dsp:cNvPr id="0" name=""/>
        <dsp:cNvSpPr/>
      </dsp:nvSpPr>
      <dsp:spPr>
        <a:xfrm>
          <a:off x="4709" y="0"/>
          <a:ext cx="1407581" cy="795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Tables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sp:txBody>
      <dsp:txXfrm>
        <a:off x="28022" y="23313"/>
        <a:ext cx="1360955" cy="749333"/>
      </dsp:txXfrm>
    </dsp:sp>
    <dsp:sp modelId="{537F73A7-081A-41A9-8336-D6C6AB71006C}">
      <dsp:nvSpPr>
        <dsp:cNvPr id="0" name=""/>
        <dsp:cNvSpPr/>
      </dsp:nvSpPr>
      <dsp:spPr>
        <a:xfrm>
          <a:off x="1553049" y="223439"/>
          <a:ext cx="298407" cy="349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sp:txBody>
      <dsp:txXfrm>
        <a:off x="1553049" y="293255"/>
        <a:ext cx="208885" cy="209448"/>
      </dsp:txXfrm>
    </dsp:sp>
    <dsp:sp modelId="{96291836-562A-4478-969E-4A97E315B5E4}">
      <dsp:nvSpPr>
        <dsp:cNvPr id="0" name=""/>
        <dsp:cNvSpPr/>
      </dsp:nvSpPr>
      <dsp:spPr>
        <a:xfrm>
          <a:off x="1975323" y="0"/>
          <a:ext cx="1407581" cy="795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Categories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sp:txBody>
      <dsp:txXfrm>
        <a:off x="1998636" y="23313"/>
        <a:ext cx="1360955" cy="749333"/>
      </dsp:txXfrm>
    </dsp:sp>
    <dsp:sp modelId="{B1284FAE-A682-49B7-972A-7CBD031A4B0C}">
      <dsp:nvSpPr>
        <dsp:cNvPr id="0" name=""/>
        <dsp:cNvSpPr/>
      </dsp:nvSpPr>
      <dsp:spPr>
        <a:xfrm>
          <a:off x="3523663" y="223439"/>
          <a:ext cx="298407" cy="349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sp:txBody>
      <dsp:txXfrm>
        <a:off x="3523663" y="293255"/>
        <a:ext cx="208885" cy="209448"/>
      </dsp:txXfrm>
    </dsp:sp>
    <dsp:sp modelId="{05DE5B28-104F-4487-A3BE-904F7F21559D}">
      <dsp:nvSpPr>
        <dsp:cNvPr id="0" name=""/>
        <dsp:cNvSpPr/>
      </dsp:nvSpPr>
      <dsp:spPr>
        <a:xfrm>
          <a:off x="3945937" y="0"/>
          <a:ext cx="1407581" cy="795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rPr>
            <a:t>7 Industry Leaders</a:t>
          </a:r>
          <a:endParaRPr 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rebuchet MS" panose="020B0603020202020204" pitchFamily="34" charset="0"/>
          </a:endParaRPr>
        </a:p>
      </dsp:txBody>
      <dsp:txXfrm>
        <a:off x="3969250" y="23313"/>
        <a:ext cx="1360955" cy="749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B264A-C644-604A-BCBF-703573EABBAB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9E0AC-3D15-7040-9DCE-9AD526B902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4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9E0AC-3D15-7040-9DCE-9AD526B902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2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4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7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7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0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1AB85-67F1-A549-BDE9-5A4F9C471414}" type="datetimeFigureOut">
              <a:rPr lang="en-US" smtClean="0"/>
              <a:pPr/>
              <a:t>9/27/2015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43BD5-CC38-0045-A049-9DA44FA445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2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20" Type="http://schemas.openxmlformats.org/officeDocument/2006/relationships/image" Target="../media/image45.gif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gif"/><Relationship Id="rId31" Type="http://schemas.openxmlformats.org/officeDocument/2006/relationships/image" Target="../media/image5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gif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2.png"/><Relationship Id="rId35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hyperlink" Target="http://www.adlounge.ca/dinnerseries" TargetMode="External"/><Relationship Id="rId4" Type="http://schemas.openxmlformats.org/officeDocument/2006/relationships/hyperlink" Target="mailto:sponsorship@adlounge.ca?subject=Next%20Gen%20Dinner%20Series%20201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jtgw0r0uPH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0.jpeg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0"/>
            <a:ext cx="9144000" cy="1528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064" y="1727762"/>
            <a:ext cx="397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Give Boost Agents  your recruitment needs, they will find the top candidates for you.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67300" y="1966796"/>
            <a:ext cx="31622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Featured </a:t>
            </a:r>
            <a:r>
              <a:rPr lang="en-US" sz="1200" b="1" dirty="0">
                <a:solidFill>
                  <a:srgbClr val="934BA7"/>
                </a:solidFill>
                <a:latin typeface="Trebuchet MS" panose="020B0603020202020204" pitchFamily="34" charset="0"/>
              </a:rPr>
              <a:t>in Program </a:t>
            </a:r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Booklet with the option of an </a:t>
            </a:r>
            <a:r>
              <a:rPr lang="en-US" sz="1200" b="1" dirty="0">
                <a:solidFill>
                  <a:srgbClr val="934BA7"/>
                </a:solidFill>
                <a:latin typeface="Trebuchet MS" panose="020B0603020202020204" pitchFamily="34" charset="0"/>
              </a:rPr>
              <a:t>a</a:t>
            </a:r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dvertisement, company backgrounder and logo.</a:t>
            </a:r>
            <a:endParaRPr lang="en-US" sz="1200" b="1" dirty="0">
              <a:solidFill>
                <a:srgbClr val="934BA7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934BA7"/>
                </a:solidFill>
              </a:rPr>
              <a:t> </a:t>
            </a:r>
            <a:endParaRPr lang="en-US" sz="1400" b="1" dirty="0">
              <a:solidFill>
                <a:srgbClr val="934BA7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5145"/>
          <a:stretch/>
        </p:blipFill>
        <p:spPr bwMode="auto">
          <a:xfrm>
            <a:off x="830987" y="2146159"/>
            <a:ext cx="3070452" cy="181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" y="4543775"/>
            <a:ext cx="3725636" cy="208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20523" y="4082110"/>
            <a:ext cx="2980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934BA7"/>
                </a:solidFill>
                <a:latin typeface="Trebuchet MS" panose="020B0603020202020204" pitchFamily="34" charset="0"/>
              </a:rPr>
              <a:t>Opportunity </a:t>
            </a:r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for your company to be part of a media feature!</a:t>
            </a:r>
            <a:endParaRPr lang="en-US" sz="1200" b="1" dirty="0">
              <a:solidFill>
                <a:srgbClr val="934BA7"/>
              </a:solidFill>
              <a:latin typeface="Trebuchet MS" panose="020B06030202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r="50940"/>
          <a:stretch/>
        </p:blipFill>
        <p:spPr bwMode="auto">
          <a:xfrm>
            <a:off x="4508415" y="2805334"/>
            <a:ext cx="2302900" cy="347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3"/>
          <a:stretch/>
        </p:blipFill>
        <p:spPr bwMode="auto">
          <a:xfrm>
            <a:off x="6811315" y="2805334"/>
            <a:ext cx="2120157" cy="347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50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eridan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72" y="5554255"/>
            <a:ext cx="1662678" cy="997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Rockwell"/>
                <a:cs typeface="Rockwell"/>
              </a:rPr>
              <a:t>Past Sponsors</a:t>
            </a:r>
            <a:endParaRPr lang="en-US" sz="16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119729" y="1740257"/>
            <a:ext cx="6948564" cy="3776199"/>
            <a:chOff x="128962" y="1739844"/>
            <a:chExt cx="8886076" cy="4829140"/>
          </a:xfrm>
        </p:grpSpPr>
        <p:grpSp>
          <p:nvGrpSpPr>
            <p:cNvPr id="2" name="Group 1"/>
            <p:cNvGrpSpPr/>
            <p:nvPr/>
          </p:nvGrpSpPr>
          <p:grpSpPr>
            <a:xfrm>
              <a:off x="128962" y="1739844"/>
              <a:ext cx="8886076" cy="666751"/>
              <a:chOff x="38157" y="1710816"/>
              <a:chExt cx="8886076" cy="666751"/>
            </a:xfrm>
          </p:grpSpPr>
          <p:pic>
            <p:nvPicPr>
              <p:cNvPr id="20" name="Picture 7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7061" y="1792399"/>
                <a:ext cx="1179254" cy="503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8525" y="1790850"/>
                <a:ext cx="1365708" cy="506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1" descr="Enbridge logo.jpg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14023" y="1768924"/>
                <a:ext cx="1964497" cy="55053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7"/>
              <a:srcRect t="16782" b="39307"/>
              <a:stretch/>
            </p:blipFill>
            <p:spPr>
              <a:xfrm>
                <a:off x="5294856" y="1810411"/>
                <a:ext cx="2045127" cy="467561"/>
              </a:xfrm>
              <a:prstGeom prst="rect">
                <a:avLst/>
              </a:prstGeom>
            </p:spPr>
          </p:pic>
          <p:pic>
            <p:nvPicPr>
              <p:cNvPr id="1026" name="Picture 2" descr="http://www.adlounge.ca/dinnerseries/images/sponsor/signup-sponsor/sponsor_03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57" y="1710816"/>
                <a:ext cx="1457325" cy="666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274175" y="3642092"/>
              <a:ext cx="8595651" cy="681788"/>
              <a:chOff x="210561" y="3496952"/>
              <a:chExt cx="8595651" cy="681788"/>
            </a:xfrm>
          </p:grpSpPr>
          <p:pic>
            <p:nvPicPr>
              <p:cNvPr id="13" name="Picture 12" descr="CP B_Letters_4c.jpg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0561" y="3666713"/>
                <a:ext cx="1053129" cy="34226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9642" y="3673268"/>
                <a:ext cx="1337673" cy="32915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3643" y="3496952"/>
                <a:ext cx="1262569" cy="681788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3267" y="3656584"/>
                <a:ext cx="1584364" cy="362524"/>
              </a:xfrm>
              <a:prstGeom prst="rect">
                <a:avLst/>
              </a:prstGeom>
            </p:spPr>
          </p:pic>
          <p:pic>
            <p:nvPicPr>
              <p:cNvPr id="1032" name="Picture 8" descr="https://encrypted-tbn1.gstatic.com/images?q=tbn:ANd9GcTRsKTg_AtPw1Tka3ioWhMo4xEjly3fTMspL2Z8zzbKeRp_EjUdB_0NrP4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11" b="18383"/>
              <a:stretch/>
            </p:blipFill>
            <p:spPr bwMode="auto">
              <a:xfrm>
                <a:off x="5613583" y="3633327"/>
                <a:ext cx="1454106" cy="409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48883" y="2755477"/>
              <a:ext cx="8846235" cy="620913"/>
              <a:chOff x="38157" y="2668393"/>
              <a:chExt cx="8846235" cy="620913"/>
            </a:xfrm>
          </p:grpSpPr>
          <p:pic>
            <p:nvPicPr>
              <p:cNvPr id="15" name="Picture 14" descr="PattisonOutdoor_282.gif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35270" y="2710709"/>
                <a:ext cx="1517777" cy="536281"/>
              </a:xfrm>
              <a:prstGeom prst="rect">
                <a:avLst/>
              </a:prstGeom>
            </p:spPr>
          </p:pic>
          <p:pic>
            <p:nvPicPr>
              <p:cNvPr id="16" name="Picture 15" descr="211134_110800218978798_513081_n.jpg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87397" y="2775716"/>
                <a:ext cx="1198821" cy="406267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157" y="2812162"/>
                <a:ext cx="1500188" cy="33337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02099" y="2717923"/>
                <a:ext cx="966393" cy="521852"/>
              </a:xfrm>
              <a:prstGeom prst="rect">
                <a:avLst/>
              </a:prstGeom>
            </p:spPr>
          </p:pic>
          <p:pic>
            <p:nvPicPr>
              <p:cNvPr id="1038" name="Picture 14" descr="http://www.adlounge.ca/dinnerseries/images/sponsor/signup-sponsor/sponsor_13.png"/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86" b="14709"/>
              <a:stretch/>
            </p:blipFill>
            <p:spPr bwMode="auto">
              <a:xfrm>
                <a:off x="7417542" y="2668393"/>
                <a:ext cx="1466850" cy="620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244005" y="4537370"/>
              <a:ext cx="8655991" cy="758598"/>
              <a:chOff x="90862" y="4305146"/>
              <a:chExt cx="8655991" cy="758598"/>
            </a:xfrm>
          </p:grpSpPr>
          <p:pic>
            <p:nvPicPr>
              <p:cNvPr id="11" name="Picture 10" descr="TRAFFIKGROUP_FINAL_ID.GIF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47" y="4573895"/>
                <a:ext cx="2139680" cy="221101"/>
              </a:xfrm>
              <a:prstGeom prst="rect">
                <a:avLst/>
              </a:prstGeom>
            </p:spPr>
          </p:pic>
          <p:pic>
            <p:nvPicPr>
              <p:cNvPr id="12" name="Picture 11" descr="freshbooks-logo.gif"/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6687" y="4376497"/>
                <a:ext cx="1550003" cy="615896"/>
              </a:xfrm>
              <a:prstGeom prst="rect">
                <a:avLst/>
              </a:prstGeom>
            </p:spPr>
          </p:pic>
          <p:pic>
            <p:nvPicPr>
              <p:cNvPr id="1028" name="Picture 4" descr="http://www.adlounge.ca/dinnerseries/images/sponsor/signup-sponsor/sponsor_04.png"/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838" b="22270"/>
              <a:stretch/>
            </p:blipFill>
            <p:spPr bwMode="auto">
              <a:xfrm>
                <a:off x="90862" y="4518119"/>
                <a:ext cx="1495425" cy="332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http://www.adlounge.ca/dinnerseries/images/sponsor/signup-sponsor/sponsor_18.png"/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285" b="26402"/>
              <a:stretch/>
            </p:blipFill>
            <p:spPr bwMode="auto">
              <a:xfrm>
                <a:off x="6117050" y="4498304"/>
                <a:ext cx="1805401" cy="372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Picture 21"/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385"/>
              <a:stretch/>
            </p:blipFill>
            <p:spPr bwMode="auto">
              <a:xfrm>
                <a:off x="8202809" y="4305146"/>
                <a:ext cx="544044" cy="7585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37868" y="5647198"/>
              <a:ext cx="8268265" cy="921786"/>
              <a:chOff x="374348" y="5516572"/>
              <a:chExt cx="8268265" cy="921786"/>
            </a:xfrm>
          </p:grpSpPr>
          <p:pic>
            <p:nvPicPr>
              <p:cNvPr id="10" name="Picture 15"/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6866" y="5525291"/>
                <a:ext cx="773346" cy="904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3472" y="5579755"/>
                <a:ext cx="795421" cy="795421"/>
              </a:xfrm>
              <a:prstGeom prst="rect">
                <a:avLst/>
              </a:prstGeom>
            </p:spPr>
          </p:pic>
          <p:pic>
            <p:nvPicPr>
              <p:cNvPr id="1034" name="Picture 10" descr="http://www.adlounge.ca/dinnerseries/images/sponsor/signup-sponsor/sponsor_07.pn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70" t="8659" r="14898" b="8659"/>
              <a:stretch/>
            </p:blipFill>
            <p:spPr bwMode="auto">
              <a:xfrm>
                <a:off x="374348" y="5579755"/>
                <a:ext cx="1049258" cy="795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3" name="Picture 19"/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215" r="16846" b="14541"/>
              <a:stretch/>
            </p:blipFill>
            <p:spPr bwMode="auto">
              <a:xfrm>
                <a:off x="7430788" y="5747157"/>
                <a:ext cx="1211825" cy="4606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4982153" y="5516572"/>
                <a:ext cx="1785375" cy="921786"/>
                <a:chOff x="5205241" y="5583075"/>
                <a:chExt cx="1785375" cy="921786"/>
              </a:xfrm>
            </p:grpSpPr>
            <p:pic>
              <p:nvPicPr>
                <p:cNvPr id="1040" name="Picture 16" descr="http://www.adlounge.ca/dinnerseries/images/sponsor/signup-sponsor/sponsor_16.png"/>
                <p:cNvPicPr>
                  <a:picLocks noChangeAspect="1" noChangeArrowheads="1"/>
                </p:cNvPicPr>
                <p:nvPr/>
              </p:nvPicPr>
              <p:blipFill rotWithShape="1"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2898" b="32287"/>
                <a:stretch/>
              </p:blipFill>
              <p:spPr bwMode="auto">
                <a:xfrm>
                  <a:off x="5250611" y="5583075"/>
                  <a:ext cx="1694634" cy="3812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6" name="Picture 22"/>
                <p:cNvPicPr>
                  <a:picLocks noChangeAspect="1" noChangeArrowheads="1"/>
                </p:cNvPicPr>
                <p:nvPr/>
              </p:nvPicPr>
              <p:blipFill rotWithShape="1"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36" t="22372" r="45426" b="62152"/>
                <a:stretch/>
              </p:blipFill>
              <p:spPr bwMode="auto">
                <a:xfrm>
                  <a:off x="5205241" y="6094298"/>
                  <a:ext cx="1785375" cy="4105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884" y="2798"/>
            <a:ext cx="9144000" cy="152899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991152" y="601085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Past Sponsors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pic>
        <p:nvPicPr>
          <p:cNvPr id="7" name="Picture 6" descr="sidlee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07" y="5674732"/>
            <a:ext cx="1461883" cy="877130"/>
          </a:xfrm>
          <a:prstGeom prst="rect">
            <a:avLst/>
          </a:prstGeom>
        </p:spPr>
      </p:pic>
      <p:pic>
        <p:nvPicPr>
          <p:cNvPr id="31" name="Picture 30" descr="JWT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29" y="1645792"/>
            <a:ext cx="1183838" cy="710303"/>
          </a:xfrm>
          <a:prstGeom prst="rect">
            <a:avLst/>
          </a:prstGeom>
        </p:spPr>
      </p:pic>
      <p:pic>
        <p:nvPicPr>
          <p:cNvPr id="32" name="Picture 31" descr="google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23" y="5709291"/>
            <a:ext cx="1266029" cy="759618"/>
          </a:xfrm>
          <a:prstGeom prst="rect">
            <a:avLst/>
          </a:prstGeom>
        </p:spPr>
      </p:pic>
      <p:pic>
        <p:nvPicPr>
          <p:cNvPr id="33" name="Picture 32" descr="CM_full_red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9" y="4546843"/>
            <a:ext cx="1616022" cy="969613"/>
          </a:xfrm>
          <a:prstGeom prst="rect">
            <a:avLst/>
          </a:prstGeom>
        </p:spPr>
      </p:pic>
      <p:pic>
        <p:nvPicPr>
          <p:cNvPr id="46" name="Picture 45" descr="office_max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28" y="5014425"/>
            <a:ext cx="1592802" cy="9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515257" y="1681120"/>
            <a:ext cx="8113486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endParaRPr lang="en-US" sz="1600" b="1" dirty="0" smtClean="0">
              <a:latin typeface="Rockwell" pitchFamily="18" charset="0"/>
            </a:endParaRPr>
          </a:p>
          <a:p>
            <a:pPr algn="ctr"/>
            <a:r>
              <a:rPr lang="en-CA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Let us know if you would like to know more or </a:t>
            </a:r>
          </a:p>
          <a:p>
            <a:pPr algn="ctr"/>
            <a:r>
              <a:rPr lang="en-CA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have any questions! </a:t>
            </a:r>
          </a:p>
          <a:p>
            <a:pPr algn="ctr"/>
            <a:endParaRPr lang="en-CA" b="1" dirty="0">
              <a:solidFill>
                <a:srgbClr val="4978CE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CA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Contact Us:</a:t>
            </a:r>
          </a:p>
          <a:p>
            <a:pPr algn="ctr"/>
            <a:r>
              <a:rPr lang="en-CA" b="1" dirty="0" smtClean="0">
                <a:solidFill>
                  <a:srgbClr val="4978CE"/>
                </a:solidFill>
                <a:latin typeface="Rockwell" pitchFamily="18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289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3036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3177" y="3732074"/>
            <a:ext cx="380017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rebuchet MS" panose="020B0603020202020204" pitchFamily="34" charset="0"/>
              </a:rPr>
              <a:t>Tanya </a:t>
            </a:r>
            <a:r>
              <a:rPr lang="en-US" sz="1600" dirty="0" err="1">
                <a:latin typeface="Trebuchet MS" panose="020B0603020202020204" pitchFamily="34" charset="0"/>
              </a:rPr>
              <a:t>Baptista</a:t>
            </a:r>
            <a:r>
              <a:rPr lang="en-US" sz="1600" dirty="0">
                <a:latin typeface="Trebuchet MS" panose="020B0603020202020204" pitchFamily="34" charset="0"/>
              </a:rPr>
              <a:t> </a:t>
            </a:r>
          </a:p>
          <a:p>
            <a:r>
              <a:rPr lang="en-US" sz="1600" dirty="0">
                <a:latin typeface="Trebuchet MS" panose="020B0603020202020204" pitchFamily="34" charset="0"/>
              </a:rPr>
              <a:t>Director of Sponsorship </a:t>
            </a:r>
            <a:endParaRPr lang="en-US" sz="1600" dirty="0" smtClean="0">
              <a:latin typeface="Trebuchet MS" panose="020B0603020202020204" pitchFamily="34" charset="0"/>
            </a:endParaRPr>
          </a:p>
          <a:p>
            <a:r>
              <a:rPr lang="en-US" sz="1600" dirty="0" smtClean="0">
                <a:latin typeface="Trebuchet MS" panose="020B0603020202020204" pitchFamily="34" charset="0"/>
              </a:rPr>
              <a:t>Next Gen Dinner Series Attendee 2013</a:t>
            </a:r>
            <a:endParaRPr lang="en-US" sz="1600" dirty="0">
              <a:latin typeface="Trebuchet MS" panose="020B0603020202020204" pitchFamily="34" charset="0"/>
            </a:endParaRPr>
          </a:p>
          <a:p>
            <a:r>
              <a:rPr lang="en-US" sz="1600" dirty="0">
                <a:latin typeface="Trebuchet MS" panose="020B0603020202020204" pitchFamily="34" charset="0"/>
              </a:rPr>
              <a:t>+1 (647) 760 8020</a:t>
            </a:r>
          </a:p>
          <a:p>
            <a:r>
              <a:rPr lang="en-US" sz="1600" dirty="0" smtClean="0">
                <a:latin typeface="Trebuchet MS" panose="020B0603020202020204" pitchFamily="34" charset="0"/>
                <a:hlinkClick r:id="rId4"/>
              </a:rPr>
              <a:t>tanya@adlounge.ca</a:t>
            </a:r>
            <a:r>
              <a:rPr lang="en-US" sz="1600" dirty="0">
                <a:latin typeface="Trebuchet MS" panose="020B0603020202020204" pitchFamily="34" charset="0"/>
              </a:rPr>
              <a:t/>
            </a:r>
            <a:br>
              <a:rPr lang="en-US" sz="1600" dirty="0">
                <a:latin typeface="Trebuchet MS" panose="020B0603020202020204" pitchFamily="34" charset="0"/>
              </a:rPr>
            </a:br>
            <a:r>
              <a:rPr lang="en-US" sz="1600" dirty="0">
                <a:latin typeface="Trebuchet MS" panose="020B0603020202020204" pitchFamily="34" charset="0"/>
                <a:hlinkClick r:id="rId5"/>
              </a:rPr>
              <a:t>www.adlounge.ca/dinnerseries</a:t>
            </a:r>
            <a:endParaRPr lang="en-US" sz="1600" dirty="0">
              <a:latin typeface="Trebuchet MS" panose="020B0603020202020204" pitchFamily="34" charset="0"/>
            </a:endParaRPr>
          </a:p>
          <a:p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1" y="3732073"/>
            <a:ext cx="1497151" cy="14971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46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0"/>
            <a:ext cx="9144000" cy="1528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266" y="3429849"/>
            <a:ext cx="826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979D2"/>
                </a:solidFill>
                <a:latin typeface="Trebuchet MS" panose="020B0603020202020204" pitchFamily="34" charset="0"/>
              </a:rPr>
              <a:t> </a:t>
            </a:r>
            <a:endParaRPr lang="en-US" sz="2400" b="1" dirty="0" smtClean="0">
              <a:solidFill>
                <a:srgbClr val="4979D2"/>
              </a:solidFill>
              <a:latin typeface="Trebuchet MS" panose="020B0603020202020204" pitchFamily="34" charset="0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16" y="4666502"/>
            <a:ext cx="17526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77" y="4290618"/>
            <a:ext cx="15525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9420" y="46356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5567559" y="4628147"/>
            <a:ext cx="239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=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054315" y="4466396"/>
            <a:ext cx="241234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Top Emerging Talent in the </a:t>
            </a:r>
            <a:r>
              <a:rPr lang="en-US" sz="2400" b="1" dirty="0" smtClean="0">
                <a:latin typeface="Trebuchet MS" panose="020B0603020202020204" pitchFamily="34" charset="0"/>
              </a:rPr>
              <a:t>Industry </a:t>
            </a:r>
            <a:endParaRPr lang="en-CA" sz="2400" b="1" dirty="0">
              <a:latin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406" y="1721671"/>
            <a:ext cx="85114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979D2"/>
                </a:solidFill>
                <a:latin typeface="Trebuchet MS" panose="020B0603020202020204" pitchFamily="34" charset="0"/>
              </a:rPr>
              <a:t>Do you find recruiting young industry talent time consuming</a:t>
            </a:r>
            <a:r>
              <a:rPr lang="en-US" sz="2400" b="1" dirty="0">
                <a:solidFill>
                  <a:srgbClr val="4979D2"/>
                </a:solidFill>
                <a:latin typeface="Trebuchet MS" panose="020B0603020202020204" pitchFamily="34" charset="0"/>
              </a:rPr>
              <a:t>?</a:t>
            </a:r>
            <a:endParaRPr lang="en-US" sz="2400" b="1" dirty="0" smtClean="0">
              <a:solidFill>
                <a:srgbClr val="4979D2"/>
              </a:solidFill>
              <a:latin typeface="Trebuchet MS" panose="020B0603020202020204" pitchFamily="34" charset="0"/>
            </a:endParaRPr>
          </a:p>
          <a:p>
            <a:pPr algn="ctr"/>
            <a:endParaRPr lang="en-US" sz="2400" b="1" dirty="0">
              <a:solidFill>
                <a:srgbClr val="934BA7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The NEXT </a:t>
            </a:r>
            <a:r>
              <a:rPr lang="en-US" sz="2400" b="1" dirty="0">
                <a:solidFill>
                  <a:srgbClr val="934BA7"/>
                </a:solidFill>
                <a:latin typeface="Trebuchet MS" panose="020B0603020202020204" pitchFamily="34" charset="0"/>
              </a:rPr>
              <a:t>GEN DINNER SERIES </a:t>
            </a:r>
          </a:p>
          <a:p>
            <a:pPr algn="ctr"/>
            <a:r>
              <a:rPr lang="en-US" sz="24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can be your fresh </a:t>
            </a:r>
            <a:r>
              <a:rPr lang="en-US" sz="2400" b="1" dirty="0">
                <a:solidFill>
                  <a:srgbClr val="934BA7"/>
                </a:solidFill>
                <a:latin typeface="Trebuchet MS" panose="020B0603020202020204" pitchFamily="34" charset="0"/>
              </a:rPr>
              <a:t>new approach to recruiting young </a:t>
            </a:r>
            <a:r>
              <a:rPr lang="en-US" sz="24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talent.</a:t>
            </a:r>
            <a:endParaRPr lang="en-US" sz="2400" b="1" dirty="0">
              <a:solidFill>
                <a:srgbClr val="934BA7"/>
              </a:solidFill>
              <a:latin typeface="Trebuchet MS" panose="020B0603020202020204" pitchFamily="34" charset="0"/>
            </a:endParaRPr>
          </a:p>
          <a:p>
            <a:pPr algn="ctr"/>
            <a:endParaRPr lang="en-US" sz="2400" dirty="0">
              <a:solidFill>
                <a:srgbClr val="4979D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Trebuchet MS" panose="020B0603020202020204" pitchFamily="34" charset="0"/>
                <a:cs typeface="Rockwell"/>
              </a:rPr>
              <a:t>An Exclusive AD LOUNGE Event</a:t>
            </a:r>
            <a:endParaRPr lang="en-US" sz="1600" b="1" dirty="0">
              <a:solidFill>
                <a:schemeClr val="bg1"/>
              </a:solidFill>
              <a:latin typeface="Trebuchet MS" panose="020B0603020202020204" pitchFamily="34" charset="0"/>
              <a:cs typeface="Rockwel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034" y="1984313"/>
            <a:ext cx="3571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OUR PROCESS</a:t>
            </a:r>
            <a:endParaRPr lang="en-CA" sz="1600" b="1" dirty="0">
              <a:solidFill>
                <a:srgbClr val="4978CE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001216" y="3052079"/>
            <a:ext cx="1542254" cy="727409"/>
          </a:xfrm>
          <a:prstGeom prst="line">
            <a:avLst/>
          </a:prstGeom>
          <a:noFill/>
          <a:ln w="3175" cmpd="sng">
            <a:solidFill>
              <a:srgbClr val="4186B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0" name="Group 69"/>
          <p:cNvGrpSpPr/>
          <p:nvPr/>
        </p:nvGrpSpPr>
        <p:grpSpPr>
          <a:xfrm>
            <a:off x="94108" y="2896504"/>
            <a:ext cx="8803385" cy="2836669"/>
            <a:chOff x="0" y="3734438"/>
            <a:chExt cx="8803385" cy="2836669"/>
          </a:xfrm>
        </p:grpSpPr>
        <p:cxnSp>
          <p:nvCxnSpPr>
            <p:cNvPr id="12" name="Straight Connector 11"/>
            <p:cNvCxnSpPr>
              <a:stCxn id="16" idx="6"/>
              <a:endCxn id="18" idx="2"/>
            </p:cNvCxnSpPr>
            <p:nvPr/>
          </p:nvCxnSpPr>
          <p:spPr>
            <a:xfrm flipV="1">
              <a:off x="1112159" y="3892570"/>
              <a:ext cx="1633546" cy="6416"/>
            </a:xfrm>
            <a:prstGeom prst="line">
              <a:avLst/>
            </a:prstGeom>
            <a:noFill/>
            <a:ln w="3175" cmpd="sng">
              <a:solidFill>
                <a:srgbClr val="4186B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>
              <a:stCxn id="18" idx="6"/>
              <a:endCxn id="20" idx="2"/>
            </p:cNvCxnSpPr>
            <p:nvPr/>
          </p:nvCxnSpPr>
          <p:spPr>
            <a:xfrm>
              <a:off x="3058443" y="3892570"/>
              <a:ext cx="1537515" cy="724852"/>
            </a:xfrm>
            <a:prstGeom prst="line">
              <a:avLst/>
            </a:prstGeom>
            <a:noFill/>
            <a:ln w="3175" cmpd="sng">
              <a:solidFill>
                <a:srgbClr val="4186B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22" idx="6"/>
              <a:endCxn id="24" idx="2"/>
            </p:cNvCxnSpPr>
            <p:nvPr/>
          </p:nvCxnSpPr>
          <p:spPr>
            <a:xfrm>
              <a:off x="6760512" y="3890013"/>
              <a:ext cx="1314210" cy="9402"/>
            </a:xfrm>
            <a:prstGeom prst="line">
              <a:avLst/>
            </a:prstGeom>
            <a:noFill/>
            <a:ln w="3175" cmpd="sng">
              <a:solidFill>
                <a:srgbClr val="4186B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Group 124"/>
            <p:cNvGrpSpPr>
              <a:grpSpLocks/>
            </p:cNvGrpSpPr>
            <p:nvPr/>
          </p:nvGrpSpPr>
          <p:grpSpPr bwMode="auto">
            <a:xfrm>
              <a:off x="7668322" y="4824342"/>
              <a:ext cx="1135063" cy="1368424"/>
              <a:chOff x="1920569" y="2199517"/>
              <a:chExt cx="2524619" cy="2943016"/>
            </a:xfrm>
          </p:grpSpPr>
          <p:sp>
            <p:nvSpPr>
              <p:cNvPr id="53" name="Rectangle 52"/>
              <p:cNvSpPr>
                <a:spLocks noChangeArrowheads="1"/>
              </p:cNvSpPr>
              <p:nvPr/>
            </p:nvSpPr>
            <p:spPr bwMode="auto">
              <a:xfrm>
                <a:off x="1920569" y="2199517"/>
                <a:ext cx="2524619" cy="2943016"/>
              </a:xfrm>
              <a:prstGeom prst="rect">
                <a:avLst/>
              </a:prstGeom>
              <a:pattFill prst="ltUpDiag">
                <a:fgClr>
                  <a:srgbClr val="D9D9D9"/>
                </a:fgClr>
                <a:bgClr>
                  <a:srgbClr val="F2F2F2"/>
                </a:bgClr>
              </a:pattFill>
              <a:ln w="9525">
                <a:noFill/>
                <a:miter lim="800000"/>
                <a:headEnd/>
                <a:tailEnd/>
              </a:ln>
              <a:effectLst>
                <a:outerShdw dist="38100" dir="2700000" algn="tl" rotWithShape="0">
                  <a:srgbClr val="808080">
                    <a:alpha val="25999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lt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20569" y="2199517"/>
                <a:ext cx="2524619" cy="294301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bg1">
                      <a:lumMod val="95000"/>
                      <a:alpha val="0"/>
                    </a:schemeClr>
                  </a:gs>
                  <a:gs pos="100000">
                    <a:srgbClr val="000000">
                      <a:alpha val="12000"/>
                    </a:srgbClr>
                  </a:gs>
                </a:gsLst>
                <a:lin ang="5400000" scaled="0"/>
                <a:tileRect/>
              </a:gra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32" name="Rectangle 165"/>
            <p:cNvSpPr>
              <a:spLocks noChangeArrowheads="1"/>
            </p:cNvSpPr>
            <p:nvPr/>
          </p:nvSpPr>
          <p:spPr bwMode="auto">
            <a:xfrm>
              <a:off x="7706423" y="5105845"/>
              <a:ext cx="105886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4978CE"/>
                  </a:solidFill>
                  <a:latin typeface="Trebuchet MS" panose="020B0603020202020204" pitchFamily="34" charset="0"/>
                </a:rPr>
                <a:t>Next Gen Dinner Event!</a:t>
              </a:r>
              <a:endParaRPr lang="en-US" sz="1400" b="1" dirty="0">
                <a:solidFill>
                  <a:srgbClr val="4978CE"/>
                </a:solidFill>
                <a:latin typeface="Trebuchet MS" panose="020B0603020202020204" pitchFamily="34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951007" y="5287618"/>
              <a:ext cx="1607399" cy="1064302"/>
              <a:chOff x="3910101" y="5141626"/>
              <a:chExt cx="1731113" cy="1064302"/>
            </a:xfrm>
          </p:grpSpPr>
          <p:grpSp>
            <p:nvGrpSpPr>
              <p:cNvPr id="49" name="Group 145"/>
              <p:cNvGrpSpPr>
                <a:grpSpLocks/>
              </p:cNvGrpSpPr>
              <p:nvPr/>
            </p:nvGrpSpPr>
            <p:grpSpPr bwMode="auto">
              <a:xfrm>
                <a:off x="3910101" y="5141626"/>
                <a:ext cx="1731113" cy="1064302"/>
                <a:chOff x="1920569" y="2199517"/>
                <a:chExt cx="2524619" cy="2943016"/>
              </a:xfrm>
            </p:grpSpPr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1920569" y="2199517"/>
                  <a:ext cx="2524619" cy="2943016"/>
                </a:xfrm>
                <a:prstGeom prst="rect">
                  <a:avLst/>
                </a:prstGeom>
                <a:pattFill prst="ltUpDiag">
                  <a:fgClr>
                    <a:srgbClr val="D9D9D9"/>
                  </a:fgClr>
                  <a:bgClr>
                    <a:srgbClr val="F2F2F2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>
                  <a:outerShdw dist="38100" dir="2700000" algn="tl" rotWithShape="0">
                    <a:srgbClr val="808080">
                      <a:alpha val="25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chemeClr val="lt1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920569" y="2199517"/>
                  <a:ext cx="2524619" cy="2943016"/>
                </a:xfrm>
                <a:prstGeom prst="rect">
                  <a:avLst/>
                </a:prstGeom>
                <a:gradFill flip="none" rotWithShape="1">
                  <a:gsLst>
                    <a:gs pos="51000">
                      <a:schemeClr val="bg1">
                        <a:lumMod val="95000"/>
                        <a:alpha val="0"/>
                      </a:schemeClr>
                    </a:gs>
                    <a:gs pos="100000">
                      <a:srgbClr val="000000">
                        <a:alpha val="12000"/>
                      </a:srgbClr>
                    </a:gs>
                  </a:gsLst>
                  <a:lin ang="5400000" scaled="0"/>
                  <a:tileRect/>
                </a:gra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latin typeface="Trebuchet MS" panose="020B0603020202020204" pitchFamily="34" charset="0"/>
                  </a:endParaRPr>
                </a:p>
              </p:txBody>
            </p:sp>
          </p:grpSp>
          <p:sp>
            <p:nvSpPr>
              <p:cNvPr id="50" name="Rectangle 166"/>
              <p:cNvSpPr>
                <a:spLocks noChangeArrowheads="1"/>
              </p:cNvSpPr>
              <p:nvPr/>
            </p:nvSpPr>
            <p:spPr bwMode="auto">
              <a:xfrm>
                <a:off x="3968207" y="5381389"/>
                <a:ext cx="1614898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lvl="0" algn="ctr"/>
                <a:r>
                  <a:rPr lang="en-US" sz="1600" b="1" dirty="0" smtClean="0">
                    <a:solidFill>
                      <a:srgbClr val="934BA7"/>
                    </a:solidFill>
                    <a:latin typeface="Trebuchet MS" panose="020B0603020202020204" pitchFamily="34" charset="0"/>
                  </a:rPr>
                  <a:t>Top </a:t>
                </a:r>
                <a:r>
                  <a:rPr lang="en-US" sz="1600" b="1" dirty="0">
                    <a:solidFill>
                      <a:srgbClr val="934BA7"/>
                    </a:solidFill>
                    <a:latin typeface="Trebuchet MS" panose="020B0603020202020204" pitchFamily="34" charset="0"/>
                  </a:rPr>
                  <a:t>63 are </a:t>
                </a:r>
                <a:r>
                  <a:rPr lang="en-US" sz="1600" b="1" dirty="0" smtClean="0">
                    <a:solidFill>
                      <a:srgbClr val="934BA7"/>
                    </a:solidFill>
                    <a:latin typeface="Trebuchet MS" panose="020B0603020202020204" pitchFamily="34" charset="0"/>
                  </a:rPr>
                  <a:t>selected</a:t>
                </a:r>
                <a:endParaRPr lang="en-US" sz="1600" b="1" dirty="0">
                  <a:solidFill>
                    <a:srgbClr val="934BA7"/>
                  </a:solidFill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45" name="Group 152"/>
            <p:cNvGrpSpPr>
              <a:grpSpLocks/>
            </p:cNvGrpSpPr>
            <p:nvPr/>
          </p:nvGrpSpPr>
          <p:grpSpPr bwMode="auto">
            <a:xfrm>
              <a:off x="2036870" y="4617422"/>
              <a:ext cx="1697038" cy="1953685"/>
              <a:chOff x="1920569" y="2199517"/>
              <a:chExt cx="2524619" cy="3549437"/>
            </a:xfrm>
          </p:grpSpPr>
          <p:sp>
            <p:nvSpPr>
              <p:cNvPr id="47" name="Rectangle 46"/>
              <p:cNvSpPr>
                <a:spLocks noChangeArrowheads="1"/>
              </p:cNvSpPr>
              <p:nvPr/>
            </p:nvSpPr>
            <p:spPr bwMode="auto">
              <a:xfrm>
                <a:off x="1920569" y="2199517"/>
                <a:ext cx="2524619" cy="3493856"/>
              </a:xfrm>
              <a:prstGeom prst="rect">
                <a:avLst/>
              </a:prstGeom>
              <a:pattFill prst="ltUpDiag">
                <a:fgClr>
                  <a:srgbClr val="D9D9D9"/>
                </a:fgClr>
                <a:bgClr>
                  <a:srgbClr val="F2F2F2"/>
                </a:bgClr>
              </a:pattFill>
              <a:ln w="9525">
                <a:noFill/>
                <a:miter lim="800000"/>
                <a:headEnd/>
                <a:tailEnd/>
              </a:ln>
              <a:effectLst>
                <a:outerShdw dist="38100" dir="2700000" algn="tl" rotWithShape="0">
                  <a:srgbClr val="808080">
                    <a:alpha val="25999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>
                  <a:solidFill>
                    <a:schemeClr val="lt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20569" y="2255098"/>
                <a:ext cx="2524619" cy="349385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bg1">
                      <a:lumMod val="95000"/>
                      <a:alpha val="0"/>
                    </a:schemeClr>
                  </a:gs>
                  <a:gs pos="100000">
                    <a:srgbClr val="000000">
                      <a:alpha val="12000"/>
                    </a:srgbClr>
                  </a:gs>
                </a:gsLst>
                <a:lin ang="5400000" scaled="0"/>
                <a:tileRect/>
              </a:gra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46" name="Rectangle 167"/>
            <p:cNvSpPr>
              <a:spLocks noChangeArrowheads="1"/>
            </p:cNvSpPr>
            <p:nvPr/>
          </p:nvSpPr>
          <p:spPr bwMode="auto">
            <a:xfrm>
              <a:off x="2036870" y="4890402"/>
              <a:ext cx="1697038" cy="1206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dirty="0">
                  <a:latin typeface="Trebuchet MS" panose="020B0603020202020204" pitchFamily="34" charset="0"/>
                </a:rPr>
                <a:t>The top 100 are selected by a </a:t>
              </a:r>
              <a:r>
                <a:rPr lang="en-US" sz="1400" dirty="0" smtClean="0">
                  <a:latin typeface="Trebuchet MS" panose="020B0603020202020204" pitchFamily="34" charset="0"/>
                </a:rPr>
                <a:t>committee and invited for an in-person interview.</a:t>
              </a:r>
              <a:endParaRPr lang="en-US" sz="1400" dirty="0">
                <a:latin typeface="Trebuchet MS" panose="020B0603020202020204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805627" y="4617422"/>
              <a:ext cx="1611990" cy="1953685"/>
              <a:chOff x="4270506" y="4561847"/>
              <a:chExt cx="1849419" cy="1953686"/>
            </a:xfrm>
          </p:grpSpPr>
          <p:grpSp>
            <p:nvGrpSpPr>
              <p:cNvPr id="41" name="Group 138"/>
              <p:cNvGrpSpPr>
                <a:grpSpLocks/>
              </p:cNvGrpSpPr>
              <p:nvPr/>
            </p:nvGrpSpPr>
            <p:grpSpPr bwMode="auto">
              <a:xfrm>
                <a:off x="4270506" y="4561847"/>
                <a:ext cx="1849419" cy="1953686"/>
                <a:chOff x="1920569" y="1865730"/>
                <a:chExt cx="2524619" cy="3328931"/>
              </a:xfrm>
            </p:grpSpPr>
            <p:sp>
              <p:nvSpPr>
                <p:cNvPr id="43" name="Rectangle 42"/>
                <p:cNvSpPr>
                  <a:spLocks noChangeArrowheads="1"/>
                </p:cNvSpPr>
                <p:nvPr/>
              </p:nvSpPr>
              <p:spPr bwMode="auto">
                <a:xfrm>
                  <a:off x="1920569" y="2199517"/>
                  <a:ext cx="2524619" cy="2943016"/>
                </a:xfrm>
                <a:prstGeom prst="rect">
                  <a:avLst/>
                </a:prstGeom>
                <a:pattFill prst="ltUpDiag">
                  <a:fgClr>
                    <a:srgbClr val="D9D9D9"/>
                  </a:fgClr>
                  <a:bgClr>
                    <a:srgbClr val="F2F2F2"/>
                  </a:bgClr>
                </a:pattFill>
                <a:ln w="9525">
                  <a:noFill/>
                  <a:miter lim="800000"/>
                  <a:headEnd/>
                  <a:tailEnd/>
                </a:ln>
                <a:effectLst>
                  <a:outerShdw dist="38100" dir="2700000" algn="tl" rotWithShape="0">
                    <a:srgbClr val="808080">
                      <a:alpha val="25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>
                    <a:solidFill>
                      <a:schemeClr val="lt1"/>
                    </a:solidFill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920569" y="1865730"/>
                  <a:ext cx="2524619" cy="3328931"/>
                </a:xfrm>
                <a:prstGeom prst="rect">
                  <a:avLst/>
                </a:prstGeom>
                <a:gradFill flip="none" rotWithShape="1">
                  <a:gsLst>
                    <a:gs pos="51000">
                      <a:schemeClr val="bg1">
                        <a:lumMod val="95000"/>
                        <a:alpha val="0"/>
                      </a:schemeClr>
                    </a:gs>
                    <a:gs pos="100000">
                      <a:srgbClr val="000000">
                        <a:alpha val="12000"/>
                      </a:srgbClr>
                    </a:gs>
                  </a:gsLst>
                  <a:lin ang="5400000" scaled="0"/>
                  <a:tileRect/>
                </a:gra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dirty="0">
                    <a:latin typeface="Trebuchet MS" panose="020B0603020202020204" pitchFamily="34" charset="0"/>
                  </a:endParaRPr>
                </a:p>
              </p:txBody>
            </p:sp>
          </p:grpSp>
          <p:sp>
            <p:nvSpPr>
              <p:cNvPr id="42" name="Rectangle 168"/>
              <p:cNvSpPr>
                <a:spLocks noChangeArrowheads="1"/>
              </p:cNvSpPr>
              <p:nvPr/>
            </p:nvSpPr>
            <p:spPr bwMode="auto">
              <a:xfrm>
                <a:off x="4270506" y="4838283"/>
                <a:ext cx="1849419" cy="1600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Trebuchet MS" panose="020B0603020202020204" pitchFamily="34" charset="0"/>
                  </a:rPr>
                  <a:t>W</a:t>
                </a:r>
                <a:r>
                  <a:rPr lang="en-US" sz="1400" dirty="0" smtClean="0">
                    <a:latin typeface="Trebuchet MS" panose="020B0603020202020204" pitchFamily="34" charset="0"/>
                  </a:rPr>
                  <a:t>inners trained </a:t>
                </a:r>
                <a:r>
                  <a:rPr lang="en-US" sz="1400" dirty="0">
                    <a:latin typeface="Trebuchet MS" panose="020B0603020202020204" pitchFamily="34" charset="0"/>
                  </a:rPr>
                  <a:t>by </a:t>
                </a:r>
                <a:r>
                  <a:rPr lang="en-US" sz="1400" dirty="0" smtClean="0">
                    <a:latin typeface="Trebuchet MS" panose="020B0603020202020204" pitchFamily="34" charset="0"/>
                  </a:rPr>
                  <a:t>Combustion Creativity on Personal Branding and Networking skills and etiquette.</a:t>
                </a:r>
                <a:endParaRPr lang="en-US" sz="1400" dirty="0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37" name="Group 159"/>
            <p:cNvGrpSpPr>
              <a:grpSpLocks/>
            </p:cNvGrpSpPr>
            <p:nvPr/>
          </p:nvGrpSpPr>
          <p:grpSpPr bwMode="auto">
            <a:xfrm>
              <a:off x="85618" y="4648015"/>
              <a:ext cx="1843314" cy="1892499"/>
              <a:chOff x="1920569" y="2199517"/>
              <a:chExt cx="2524619" cy="2943016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1920569" y="2199517"/>
                <a:ext cx="2524619" cy="2943016"/>
              </a:xfrm>
              <a:prstGeom prst="rect">
                <a:avLst/>
              </a:prstGeom>
              <a:pattFill prst="ltUpDiag">
                <a:fgClr>
                  <a:srgbClr val="D9D9D9"/>
                </a:fgClr>
                <a:bgClr>
                  <a:srgbClr val="F2F2F2"/>
                </a:bgClr>
              </a:pattFill>
              <a:ln w="9525">
                <a:noFill/>
                <a:miter lim="800000"/>
                <a:headEnd/>
                <a:tailEnd/>
              </a:ln>
              <a:effectLst>
                <a:outerShdw dist="38100" dir="2700000" algn="tl" rotWithShape="0">
                  <a:srgbClr val="808080">
                    <a:alpha val="25999"/>
                  </a:srgbClr>
                </a:outerShdw>
              </a:effectLst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lt1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920569" y="2199517"/>
                <a:ext cx="2524619" cy="294301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bg1">
                      <a:lumMod val="95000"/>
                      <a:alpha val="0"/>
                    </a:schemeClr>
                  </a:gs>
                  <a:gs pos="100000">
                    <a:srgbClr val="000000">
                      <a:alpha val="12000"/>
                    </a:srgbClr>
                  </a:gs>
                </a:gsLst>
                <a:lin ang="5400000" scaled="0"/>
                <a:tileRect/>
              </a:gra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0" y="4890402"/>
              <a:ext cx="199615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400" dirty="0" smtClean="0">
                  <a:latin typeface="Trebuchet MS" panose="020B0603020202020204" pitchFamily="34" charset="0"/>
                </a:rPr>
                <a:t>300+ </a:t>
              </a:r>
              <a:r>
                <a:rPr lang="en-US" sz="1400" dirty="0">
                  <a:latin typeface="Trebuchet MS" panose="020B0603020202020204" pitchFamily="34" charset="0"/>
                </a:rPr>
                <a:t>students from Marketing, Advertising</a:t>
              </a:r>
              <a:r>
                <a:rPr lang="en-US" sz="1400" dirty="0" smtClean="0">
                  <a:latin typeface="Trebuchet MS" panose="020B0603020202020204" pitchFamily="34" charset="0"/>
                </a:rPr>
                <a:t>, Technology, </a:t>
              </a:r>
              <a:r>
                <a:rPr lang="en-US" sz="1400" dirty="0">
                  <a:latin typeface="Trebuchet MS" panose="020B0603020202020204" pitchFamily="34" charset="0"/>
                </a:rPr>
                <a:t>Design and </a:t>
              </a:r>
              <a:r>
                <a:rPr lang="en-US" sz="1400" dirty="0" smtClean="0">
                  <a:latin typeface="Trebuchet MS" panose="020B0603020202020204" pitchFamily="34" charset="0"/>
                </a:rPr>
                <a:t>Communications </a:t>
              </a:r>
              <a:r>
                <a:rPr lang="en-US" sz="1400" dirty="0">
                  <a:latin typeface="Trebuchet MS" panose="020B0603020202020204" pitchFamily="34" charset="0"/>
                </a:rPr>
                <a:t>programs </a:t>
              </a:r>
              <a:r>
                <a:rPr lang="en-US" sz="1400" dirty="0" smtClean="0">
                  <a:latin typeface="Trebuchet MS" panose="020B0603020202020204" pitchFamily="34" charset="0"/>
                </a:rPr>
                <a:t>apply.</a:t>
              </a:r>
              <a:endParaRPr lang="en-US" sz="1400" dirty="0">
                <a:latin typeface="Trebuchet MS" panose="020B0603020202020204" pitchFamily="34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214540" y="3734438"/>
              <a:ext cx="787140" cy="768350"/>
              <a:chOff x="5525907" y="3745497"/>
              <a:chExt cx="787140" cy="7683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760729" y="3745497"/>
                <a:ext cx="311150" cy="311150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595959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3" name="TextBox 37"/>
              <p:cNvSpPr txBox="1">
                <a:spLocks noChangeArrowheads="1"/>
              </p:cNvSpPr>
              <p:nvPr/>
            </p:nvSpPr>
            <p:spPr bwMode="auto">
              <a:xfrm>
                <a:off x="5525907" y="4070935"/>
                <a:ext cx="787140" cy="32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500" b="1" dirty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STEP </a:t>
                </a:r>
                <a:r>
                  <a:rPr lang="en-US" sz="1500" b="1" dirty="0" smtClean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4</a:t>
                </a:r>
                <a:endParaRPr lang="en-US" sz="1500" b="1" dirty="0">
                  <a:solidFill>
                    <a:srgbClr val="4979D2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>
                <a:off x="5825816" y="4394785"/>
                <a:ext cx="161925" cy="119062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510886" y="3736995"/>
              <a:ext cx="787140" cy="768350"/>
              <a:chOff x="2803346" y="3745497"/>
              <a:chExt cx="787140" cy="76835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3038165" y="3745497"/>
                <a:ext cx="312738" cy="311150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803346" y="4070935"/>
                <a:ext cx="787140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500" b="1" dirty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STEP </a:t>
                </a:r>
                <a:r>
                  <a:rPr lang="en-US" sz="1500" b="1" dirty="0" smtClean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2</a:t>
                </a:r>
                <a:endParaRPr lang="en-US" sz="1500" b="1" dirty="0">
                  <a:solidFill>
                    <a:srgbClr val="4979D2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3114364" y="4394785"/>
                <a:ext cx="160338" cy="119062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66188" y="3742617"/>
              <a:ext cx="787139" cy="804069"/>
              <a:chOff x="1433332" y="3156534"/>
              <a:chExt cx="787139" cy="804069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668153" y="3156534"/>
                <a:ext cx="311150" cy="312737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33332" y="3469271"/>
                <a:ext cx="787139" cy="323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500" b="1" dirty="0" smtClean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STEP 1</a:t>
                </a:r>
                <a:endParaRPr lang="en-US" sz="1500" b="1" dirty="0">
                  <a:solidFill>
                    <a:srgbClr val="4979D2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>
                <a:off x="1743559" y="3841541"/>
                <a:ext cx="160338" cy="119062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361137" y="4461053"/>
              <a:ext cx="787140" cy="804069"/>
              <a:chOff x="4157483" y="3156534"/>
              <a:chExt cx="787140" cy="80406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392304" y="3156534"/>
                <a:ext cx="311150" cy="312737"/>
              </a:xfrm>
              <a:prstGeom prst="ellipse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</p:txBody>
          </p:sp>
          <p:sp>
            <p:nvSpPr>
              <p:cNvPr id="21" name="TextBox 34"/>
              <p:cNvSpPr txBox="1">
                <a:spLocks noChangeArrowheads="1"/>
              </p:cNvSpPr>
              <p:nvPr/>
            </p:nvSpPr>
            <p:spPr bwMode="auto">
              <a:xfrm>
                <a:off x="4157483" y="3469271"/>
                <a:ext cx="787140" cy="32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500" b="1" dirty="0">
                    <a:solidFill>
                      <a:srgbClr val="934BA7"/>
                    </a:solidFill>
                    <a:latin typeface="Trebuchet MS" panose="020B0603020202020204" pitchFamily="34" charset="0"/>
                  </a:rPr>
                  <a:t>STEP </a:t>
                </a:r>
                <a:r>
                  <a:rPr lang="en-US" sz="1500" b="1" dirty="0" smtClean="0">
                    <a:solidFill>
                      <a:srgbClr val="934BA7"/>
                    </a:solidFill>
                    <a:latin typeface="Trebuchet MS" panose="020B0603020202020204" pitchFamily="34" charset="0"/>
                  </a:rPr>
                  <a:t>3</a:t>
                </a:r>
                <a:endParaRPr lang="en-US" sz="1500" b="1" dirty="0">
                  <a:solidFill>
                    <a:srgbClr val="934BA7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58" name="Isosceles Triangle 57"/>
              <p:cNvSpPr/>
              <p:nvPr/>
            </p:nvSpPr>
            <p:spPr>
              <a:xfrm>
                <a:off x="4467710" y="3841541"/>
                <a:ext cx="160338" cy="119062"/>
              </a:xfrm>
              <a:prstGeom prst="triangle">
                <a:avLst/>
              </a:prstGeom>
              <a:solidFill>
                <a:srgbClr val="934BA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7826152" y="3743046"/>
              <a:ext cx="814647" cy="863600"/>
              <a:chOff x="6878996" y="3156534"/>
              <a:chExt cx="814647" cy="8636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127566" y="3156534"/>
                <a:ext cx="312738" cy="312737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595959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25" name="TextBox 40"/>
              <p:cNvSpPr txBox="1">
                <a:spLocks noChangeArrowheads="1"/>
              </p:cNvSpPr>
              <p:nvPr/>
            </p:nvSpPr>
            <p:spPr bwMode="auto">
              <a:xfrm>
                <a:off x="6878996" y="3483560"/>
                <a:ext cx="814647" cy="32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500" b="1" dirty="0" smtClean="0">
                    <a:solidFill>
                      <a:srgbClr val="4979D2"/>
                    </a:solidFill>
                    <a:latin typeface="Trebuchet MS" panose="020B0603020202020204" pitchFamily="34" charset="0"/>
                  </a:rPr>
                  <a:t>FINALE</a:t>
                </a:r>
                <a:endParaRPr lang="en-US" sz="1500" b="1" dirty="0">
                  <a:solidFill>
                    <a:srgbClr val="4979D2"/>
                  </a:solidFill>
                  <a:latin typeface="Trebuchet MS" panose="020B0603020202020204" pitchFamily="34" charset="0"/>
                </a:endParaRPr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>
                <a:off x="7208529" y="3901072"/>
                <a:ext cx="160338" cy="119062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Trebuchet MS" panose="020B0603020202020204" pitchFamily="34" charset="0"/>
                </a:endParaRPr>
              </a:p>
            </p:txBody>
          </p:sp>
        </p:grp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52899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993036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Trebuchet MS" panose="020B0603020202020204" pitchFamily="34" charset="0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Trebuchet MS" panose="020B0603020202020204" pitchFamily="34" charset="0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78537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375" y="1754731"/>
            <a:ext cx="68747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Dinner Series 2014, let’s see what its all about!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4" y="-1251"/>
            <a:ext cx="9144000" cy="1528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9352" y="612398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pic>
        <p:nvPicPr>
          <p:cNvPr id="3" name="Picture 2" descr="Screen Shot 2015-09-08 at 3.59.45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9" y="2330761"/>
            <a:ext cx="6889449" cy="430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366" y="1915285"/>
            <a:ext cx="3564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CANDIDATE PROFILES</a:t>
            </a:r>
          </a:p>
          <a:p>
            <a:r>
              <a:rPr lang="en-US" sz="2200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0"/>
            <a:ext cx="9144000" cy="15289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701" y="2714624"/>
            <a:ext cx="3277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rebuchet MS" panose="020B0603020202020204" pitchFamily="34" charset="0"/>
              </a:rPr>
              <a:t>Educational Background</a:t>
            </a:r>
          </a:p>
          <a:p>
            <a:endParaRPr lang="en-US" dirty="0" smtClean="0">
              <a:latin typeface="Trebuchet MS" panose="020B0603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rebuchet MS" panose="020B0603020202020204" pitchFamily="34" charset="0"/>
              </a:rPr>
              <a:t>Design </a:t>
            </a:r>
            <a:r>
              <a:rPr lang="en-CA" dirty="0" smtClean="0">
                <a:latin typeface="Trebuchet MS" panose="020B0603020202020204" pitchFamily="34" charset="0"/>
              </a:rPr>
              <a:t>(</a:t>
            </a:r>
            <a:r>
              <a:rPr lang="en-CA" dirty="0">
                <a:latin typeface="Trebuchet MS" panose="020B0603020202020204" pitchFamily="34" charset="0"/>
              </a:rPr>
              <a:t>Interactive &amp; Graphic Design</a:t>
            </a:r>
            <a:r>
              <a:rPr lang="en-CA" dirty="0" smtClean="0">
                <a:latin typeface="Trebuchet MS" panose="020B0603020202020204" pitchFamily="34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Trebuchet MS" panose="020B0603020202020204" pitchFamily="34" charset="0"/>
              </a:rPr>
              <a:t>Advertising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Trebuchet MS" panose="020B0603020202020204" pitchFamily="34" charset="0"/>
              </a:rPr>
              <a:t>Web Development/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Trebuchet MS" panose="020B0603020202020204" pitchFamily="34" charset="0"/>
              </a:rPr>
              <a:t>Programming</a:t>
            </a:r>
            <a:endParaRPr lang="en-CA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Marketing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Public Relations</a:t>
            </a: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3" y="1867660"/>
            <a:ext cx="5787355" cy="430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99483" y="5032375"/>
            <a:ext cx="5787355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Schools at Dinner Series 2014</a:t>
            </a:r>
            <a:endParaRPr lang="en-US" sz="1200" b="1" dirty="0">
              <a:solidFill>
                <a:srgbClr val="934BA7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1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http://www.ddb.com.sg/wp-content/uploads/2013/08/tribal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812" y="4898643"/>
            <a:ext cx="827992" cy="107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257" y="598287"/>
            <a:ext cx="8771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4978CE"/>
                </a:solidFill>
                <a:latin typeface="Rockwell" pitchFamily="18" charset="0"/>
              </a:rPr>
              <a:t>YOU CAN FIND OUR PAST CANDIDATES WORKING WITH</a:t>
            </a:r>
            <a:br>
              <a:rPr lang="en-US" sz="2200" b="1" dirty="0" smtClean="0">
                <a:solidFill>
                  <a:srgbClr val="4978CE"/>
                </a:solidFill>
                <a:latin typeface="Rockwell" pitchFamily="18" charset="0"/>
              </a:rPr>
            </a:br>
            <a:r>
              <a:rPr lang="en-US" sz="2200" b="1" dirty="0" smtClean="0">
                <a:solidFill>
                  <a:srgbClr val="4978CE"/>
                </a:solidFill>
                <a:latin typeface="Rockwell" pitchFamily="18" charset="0"/>
              </a:rPr>
              <a:t>ORGANIZATIONS SUCH AS: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0"/>
            <a:ext cx="9144000" cy="1528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8" name="AutoShape 2" descr="Hazel de Ve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azel de Ve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2848761"/>
            <a:ext cx="1466065" cy="1466065"/>
          </a:xfrm>
          <a:prstGeom prst="ellipse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1257" y="4410115"/>
            <a:ext cx="135005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Trebuchet MS" panose="020B0603020202020204" pitchFamily="34" charset="0"/>
              </a:rPr>
              <a:t>Hazel de Vela</a:t>
            </a:r>
          </a:p>
          <a:p>
            <a:pPr algn="ctr"/>
            <a:r>
              <a:rPr lang="en-US" sz="1100" dirty="0" smtClean="0">
                <a:latin typeface="Trebuchet MS" panose="020B0603020202020204" pitchFamily="34" charset="0"/>
              </a:rPr>
              <a:t>Account Executive</a:t>
            </a:r>
          </a:p>
          <a:p>
            <a:pPr algn="ctr"/>
            <a:r>
              <a:rPr lang="en-US" sz="1100" dirty="0" smtClean="0">
                <a:latin typeface="Trebuchet MS" panose="020B0603020202020204" pitchFamily="34" charset="0"/>
              </a:rPr>
              <a:t>LEO BURNETT</a:t>
            </a:r>
            <a:endParaRPr lang="en-US" sz="1100" dirty="0">
              <a:latin typeface="Trebuchet MS" panose="020B0603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130" y="2816326"/>
            <a:ext cx="1519177" cy="1519177"/>
          </a:xfrm>
          <a:prstGeom prst="ellipse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01473" y="4410115"/>
            <a:ext cx="1372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>
                <a:latin typeface="Trebuchet MS" panose="020B0603020202020204" pitchFamily="34" charset="0"/>
              </a:rPr>
              <a:t>Allison </a:t>
            </a:r>
            <a:r>
              <a:rPr lang="en-US" sz="1100" b="1" dirty="0" err="1">
                <a:latin typeface="Trebuchet MS" panose="020B0603020202020204" pitchFamily="34" charset="0"/>
              </a:rPr>
              <a:t>Miceli</a:t>
            </a:r>
            <a:endParaRPr lang="en-US" sz="1100" b="1" dirty="0">
              <a:latin typeface="Trebuchet MS" panose="020B0603020202020204" pitchFamily="34" charset="0"/>
            </a:endParaRPr>
          </a:p>
          <a:p>
            <a:pPr algn="ctr"/>
            <a:r>
              <a:rPr lang="en-US" sz="1100" dirty="0" smtClean="0">
                <a:latin typeface="Trebuchet MS" panose="020B0603020202020204" pitchFamily="34" charset="0"/>
              </a:rPr>
              <a:t>Marketing Manager</a:t>
            </a:r>
          </a:p>
          <a:p>
            <a:pPr algn="ctr"/>
            <a:r>
              <a:rPr lang="en-US" sz="1100" dirty="0" smtClean="0">
                <a:latin typeface="Trebuchet MS" panose="020B0603020202020204" pitchFamily="34" charset="0"/>
              </a:rPr>
              <a:t>HOLT RENFREW</a:t>
            </a:r>
            <a:endParaRPr lang="en-US" sz="1100" dirty="0">
              <a:latin typeface="Trebuchet MS" panose="020B0603020202020204" pitchFamily="34" charset="0"/>
            </a:endParaRPr>
          </a:p>
        </p:txBody>
      </p:sp>
      <p:pic>
        <p:nvPicPr>
          <p:cNvPr id="2055" name="Picture 7" descr="Matthew Le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559" y="2842883"/>
            <a:ext cx="1466064" cy="1466065"/>
          </a:xfrm>
          <a:prstGeom prst="ellipse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063492" y="4410115"/>
            <a:ext cx="14301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>
                <a:latin typeface="Trebuchet MS" panose="020B0603020202020204" pitchFamily="34" charset="0"/>
              </a:rPr>
              <a:t>Matthew </a:t>
            </a:r>
            <a:r>
              <a:rPr lang="en-US" sz="1100" b="1" dirty="0" smtClean="0">
                <a:latin typeface="Trebuchet MS" panose="020B0603020202020204" pitchFamily="34" charset="0"/>
              </a:rPr>
              <a:t>Lee</a:t>
            </a:r>
          </a:p>
          <a:p>
            <a:pPr algn="ctr" fontAlgn="base"/>
            <a:r>
              <a:rPr lang="en-US" sz="1100" dirty="0">
                <a:latin typeface="Trebuchet MS" panose="020B0603020202020204" pitchFamily="34" charset="0"/>
              </a:rPr>
              <a:t>Copywriter </a:t>
            </a:r>
            <a:endParaRPr lang="en-US" sz="1100" dirty="0" smtClean="0">
              <a:latin typeface="Trebuchet MS" panose="020B0603020202020204" pitchFamily="34" charset="0"/>
            </a:endParaRP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MACLAREN MCCANN</a:t>
            </a:r>
            <a:endParaRPr lang="en-US" sz="1100" dirty="0">
              <a:latin typeface="Trebuchet MS" panose="020B0603020202020204" pitchFamily="34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39" y="2892114"/>
            <a:ext cx="1442141" cy="1442141"/>
          </a:xfrm>
          <a:prstGeom prst="ellipse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48099" y="4410115"/>
            <a:ext cx="14414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 smtClean="0">
                <a:latin typeface="Trebuchet MS" panose="020B0603020202020204" pitchFamily="34" charset="0"/>
              </a:rPr>
              <a:t>Janice Law</a:t>
            </a:r>
          </a:p>
          <a:p>
            <a:pPr algn="ctr" fontAlgn="base"/>
            <a:r>
              <a:rPr lang="en-US" sz="1100" dirty="0">
                <a:latin typeface="Trebuchet MS" panose="020B0603020202020204" pitchFamily="34" charset="0"/>
              </a:rPr>
              <a:t>Designer </a:t>
            </a:r>
            <a:endParaRPr lang="en-US" sz="1100" dirty="0" smtClean="0">
              <a:latin typeface="Trebuchet MS" panose="020B0603020202020204" pitchFamily="34" charset="0"/>
            </a:endParaRP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TRIBAL WORLDWIDE</a:t>
            </a:r>
            <a:endParaRPr lang="en-US" sz="1100" dirty="0">
              <a:latin typeface="Trebuchet MS" panose="020B0603020202020204" pitchFamily="34" charset="0"/>
            </a:endParaRPr>
          </a:p>
        </p:txBody>
      </p:sp>
      <p:pic>
        <p:nvPicPr>
          <p:cNvPr id="2058" name="Picture 10" descr="http://www.degroote.mcmaster.ca/files/2014/03/Lauren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" b="9263"/>
          <a:stretch/>
        </p:blipFill>
        <p:spPr bwMode="auto">
          <a:xfrm>
            <a:off x="4570116" y="2868190"/>
            <a:ext cx="1469367" cy="1466065"/>
          </a:xfrm>
          <a:prstGeom prst="ellipse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443826" y="4410115"/>
            <a:ext cx="17219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 smtClean="0">
                <a:latin typeface="Trebuchet MS" panose="020B0603020202020204" pitchFamily="34" charset="0"/>
              </a:rPr>
              <a:t>Lauren Burke</a:t>
            </a: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Asst. Marketing Manager</a:t>
            </a: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PEPSI CO.</a:t>
            </a:r>
          </a:p>
        </p:txBody>
      </p:sp>
      <p:pic>
        <p:nvPicPr>
          <p:cNvPr id="2060" name="Picture 12" descr="https://media.licdn.com/media/AAEAAQAAAAAAAAY5AAAAJGQ0NWI4MjQ4LWI5OWYtNDAzMy1iZGRjLWNjM2ZmZDYyZThhZg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44" y="2856246"/>
            <a:ext cx="1478008" cy="14780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56096" y="4410115"/>
            <a:ext cx="15921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 smtClean="0">
                <a:latin typeface="Trebuchet MS" panose="020B0603020202020204" pitchFamily="34" charset="0"/>
              </a:rPr>
              <a:t>Shin </a:t>
            </a:r>
            <a:r>
              <a:rPr lang="en-US" sz="1100" b="1" dirty="0" err="1" smtClean="0">
                <a:latin typeface="Trebuchet MS" panose="020B0603020202020204" pitchFamily="34" charset="0"/>
              </a:rPr>
              <a:t>Phan</a:t>
            </a:r>
            <a:endParaRPr lang="en-US" sz="1100" b="1" dirty="0" smtClean="0">
              <a:latin typeface="Trebuchet MS" panose="020B0603020202020204" pitchFamily="34" charset="0"/>
            </a:endParaRP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Marketing Coordinator</a:t>
            </a:r>
          </a:p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MAPLE LODGE FARMS</a:t>
            </a:r>
          </a:p>
        </p:txBody>
      </p:sp>
      <p:pic>
        <p:nvPicPr>
          <p:cNvPr id="29" name="Picture 28" descr="leo-burnett-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3" b="38767"/>
          <a:stretch/>
        </p:blipFill>
        <p:spPr>
          <a:xfrm>
            <a:off x="-85882" y="5196591"/>
            <a:ext cx="1705132" cy="442654"/>
          </a:xfrm>
          <a:prstGeom prst="rect">
            <a:avLst/>
          </a:prstGeom>
        </p:spPr>
      </p:pic>
      <p:pic>
        <p:nvPicPr>
          <p:cNvPr id="30" name="Picture 29" descr="1024px-Pepsico_logo.s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55" y="5224688"/>
            <a:ext cx="1201485" cy="333224"/>
          </a:xfrm>
          <a:prstGeom prst="rect">
            <a:avLst/>
          </a:prstGeom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85" y="5142131"/>
            <a:ext cx="1000125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29" y="5118921"/>
            <a:ext cx="13335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86900" y="2273584"/>
            <a:ext cx="7049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Our </a:t>
            </a:r>
            <a:r>
              <a:rPr lang="en-US" b="1" dirty="0">
                <a:solidFill>
                  <a:srgbClr val="4978CE"/>
                </a:solidFill>
                <a:latin typeface="Trebuchet MS" panose="020B0603020202020204" pitchFamily="34" charset="0"/>
              </a:rPr>
              <a:t>T</a:t>
            </a:r>
            <a:r>
              <a:rPr lang="en-US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alent from past events and where they are now:</a:t>
            </a:r>
            <a:endParaRPr lang="en-US" b="1" dirty="0">
              <a:solidFill>
                <a:srgbClr val="4978CE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AutoShape 2" descr="http://vectorlogos.org/files/vectors/holt-renfrew-2005/holt-renfrew-2005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5" descr="http://vectorlogos.org/files/vectors/holt-renfrew-2005/holt-renfrew-2005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 descr="http://www.holtrenfrew.com/wcsstore/MadisonsStorefrontAssetStore/images/holt/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71" y="5357567"/>
            <a:ext cx="1656012" cy="18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74106" y="1682234"/>
            <a:ext cx="32449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4978CE"/>
                </a:solidFill>
                <a:latin typeface="Trebuchet MS" panose="020B0603020202020204" pitchFamily="34" charset="0"/>
              </a:rPr>
              <a:t>OUR PAST CANDIDATES </a:t>
            </a:r>
          </a:p>
        </p:txBody>
      </p:sp>
    </p:spTree>
    <p:extLst>
      <p:ext uri="{BB962C8B-B14F-4D97-AF65-F5344CB8AC3E}">
        <p14:creationId xmlns:p14="http://schemas.microsoft.com/office/powerpoint/2010/main" val="7831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chemeClr val="bg1"/>
              </a:solidFill>
              <a:latin typeface="Rockwell"/>
              <a:cs typeface="Rockwel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-16877"/>
            <a:ext cx="9144000" cy="15289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91152" y="581410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628" y="1614749"/>
            <a:ext cx="4661962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4978CE"/>
                </a:solidFill>
                <a:latin typeface="Trebuchet MS" panose="020B0603020202020204" pitchFamily="34" charset="0"/>
              </a:rPr>
              <a:t>WHY DO WE NEED YOU?</a:t>
            </a:r>
            <a:endParaRPr lang="en-CA" sz="2400" b="1" dirty="0">
              <a:solidFill>
                <a:srgbClr val="4978CE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2789" y="2081608"/>
            <a:ext cx="86847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rebuchet MS" panose="020B0603020202020204" pitchFamily="34" charset="0"/>
              </a:rPr>
              <a:t>Dinner Series is a competition </a:t>
            </a:r>
            <a:r>
              <a:rPr lang="en-US" sz="1600" dirty="0">
                <a:latin typeface="Trebuchet MS" panose="020B0603020202020204" pitchFamily="34" charset="0"/>
              </a:rPr>
              <a:t>for business, marketing</a:t>
            </a:r>
            <a:r>
              <a:rPr lang="en-US" sz="1600" dirty="0" smtClean="0">
                <a:latin typeface="Trebuchet MS" panose="020B0603020202020204" pitchFamily="34" charset="0"/>
              </a:rPr>
              <a:t>, advertising, </a:t>
            </a:r>
            <a:r>
              <a:rPr lang="en-US" sz="1600" dirty="0">
                <a:latin typeface="Trebuchet MS" panose="020B0603020202020204" pitchFamily="34" charset="0"/>
              </a:rPr>
              <a:t>media</a:t>
            </a:r>
            <a:r>
              <a:rPr lang="en-US" sz="1600" dirty="0" smtClean="0">
                <a:latin typeface="Trebuchet MS" panose="020B0603020202020204" pitchFamily="34" charset="0"/>
              </a:rPr>
              <a:t>, </a:t>
            </a:r>
            <a:r>
              <a:rPr lang="en-US" sz="1600" dirty="0">
                <a:latin typeface="Trebuchet MS" panose="020B0603020202020204" pitchFamily="34" charset="0"/>
              </a:rPr>
              <a:t>design and web development students to compete for their chance to have dinner with </a:t>
            </a:r>
            <a:r>
              <a:rPr lang="en-US" sz="1600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YOU! </a:t>
            </a:r>
          </a:p>
          <a:p>
            <a:pPr algn="ctr"/>
            <a:r>
              <a:rPr lang="en-US" sz="1600" dirty="0" smtClean="0">
                <a:latin typeface="Trebuchet MS" panose="020B0603020202020204" pitchFamily="34" charset="0"/>
              </a:rPr>
              <a:t>We need your industry experience to </a:t>
            </a:r>
            <a:r>
              <a:rPr lang="en-US" sz="1600" dirty="0">
                <a:latin typeface="Trebuchet MS" panose="020B0603020202020204" pitchFamily="34" charset="0"/>
              </a:rPr>
              <a:t>mentor and sculpt the minds of tomorrow</a:t>
            </a:r>
            <a:r>
              <a:rPr lang="en-US" sz="1600" dirty="0" smtClean="0">
                <a:latin typeface="Trebuchet MS" panose="020B0603020202020204" pitchFamily="34" charset="0"/>
              </a:rPr>
              <a:t>.</a:t>
            </a:r>
          </a:p>
          <a:p>
            <a:pPr algn="ctr"/>
            <a:endParaRPr lang="en-US" sz="1600" dirty="0">
              <a:latin typeface="Trebuchet MS" panose="020B0603020202020204" pitchFamily="34" charset="0"/>
              <a:ea typeface="ＭＳ Ｐゴシック" charset="0"/>
              <a:cs typeface="Rockwell"/>
            </a:endParaRPr>
          </a:p>
          <a:p>
            <a:pPr algn="ctr"/>
            <a:r>
              <a:rPr lang="en-US" b="1" dirty="0" smtClean="0">
                <a:solidFill>
                  <a:srgbClr val="934BA7"/>
                </a:solidFill>
                <a:latin typeface="Trebuchet MS" panose="020B0603020202020204" pitchFamily="34" charset="0"/>
                <a:ea typeface="ＭＳ Ｐゴシック" charset="0"/>
                <a:cs typeface="Rockwell"/>
              </a:rPr>
              <a:t>Invest in </a:t>
            </a:r>
            <a:r>
              <a:rPr lang="en-US" b="1" dirty="0">
                <a:solidFill>
                  <a:srgbClr val="934BA7"/>
                </a:solidFill>
                <a:latin typeface="Trebuchet MS" panose="020B0603020202020204" pitchFamily="34" charset="0"/>
                <a:ea typeface="ＭＳ Ｐゴシック" charset="0"/>
                <a:cs typeface="Rockwell"/>
              </a:rPr>
              <a:t>the </a:t>
            </a:r>
            <a:r>
              <a:rPr lang="en-US" b="1" dirty="0" smtClean="0">
                <a:solidFill>
                  <a:srgbClr val="934BA7"/>
                </a:solidFill>
                <a:latin typeface="Trebuchet MS" panose="020B0603020202020204" pitchFamily="34" charset="0"/>
                <a:ea typeface="ＭＳ Ｐゴシック" charset="0"/>
                <a:cs typeface="Rockwell"/>
              </a:rPr>
              <a:t>future by sponsoring a table at the Next Gen Dinner Series 2016.</a:t>
            </a:r>
            <a:endParaRPr lang="en-US" b="1" dirty="0">
              <a:solidFill>
                <a:srgbClr val="934BA7"/>
              </a:solidFill>
              <a:latin typeface="Trebuchet MS" panose="020B0603020202020204" pitchFamily="34" charset="0"/>
              <a:ea typeface="ＭＳ Ｐゴシック" charset="0"/>
              <a:cs typeface="Rockwell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2506853"/>
              </p:ext>
            </p:extLst>
          </p:nvPr>
        </p:nvGraphicFramePr>
        <p:xfrm>
          <a:off x="1892886" y="3588257"/>
          <a:ext cx="5358229" cy="795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615353" y="5939555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dirty="0" smtClean="0">
                <a:latin typeface="Trebuchet MS" panose="020B0603020202020204" pitchFamily="34" charset="0"/>
              </a:rPr>
              <a:t>Art Director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4" y="4772768"/>
            <a:ext cx="6995576" cy="11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 descr="https://media.licdn.com/mpr/mpr/shrinknp_400_400/AAEAAQAAAAAAAAMIAAAAJDM1MmUzMmNjLTU3NDQtNDE0Ny05MDQ1LWEyNjY5ZGQ0Y2MyMA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0" t="22109" r="13377"/>
          <a:stretch/>
        </p:blipFill>
        <p:spPr bwMode="auto">
          <a:xfrm>
            <a:off x="7410986" y="4546537"/>
            <a:ext cx="1345210" cy="13865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://www.dementiafriends.ca/wp-content/uploads/2015/06/partner_public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5939555"/>
            <a:ext cx="17145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Rockwell" pitchFamily="18" charset="0"/>
                <a:cs typeface="Rockwell"/>
              </a:rPr>
              <a:t>An Exclusive AD LOUNGE Event</a:t>
            </a:r>
            <a:endParaRPr lang="en-US" sz="1600" b="1" dirty="0">
              <a:solidFill>
                <a:schemeClr val="bg1"/>
              </a:solidFill>
              <a:latin typeface="Rockwell" pitchFamily="18" charset="0"/>
              <a:cs typeface="Rockwel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029" y="5831931"/>
            <a:ext cx="864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4978CE"/>
                </a:solidFill>
                <a:latin typeface="Trebuchet MS" panose="020B0603020202020204" pitchFamily="34" charset="0"/>
                <a:cs typeface="Helvetica"/>
              </a:rPr>
              <a:t>Don’t find a category that suit </a:t>
            </a:r>
            <a:r>
              <a:rPr lang="en-US" b="1" dirty="0">
                <a:solidFill>
                  <a:srgbClr val="4978CE"/>
                </a:solidFill>
                <a:latin typeface="Trebuchet MS" panose="020B0603020202020204" pitchFamily="34" charset="0"/>
                <a:cs typeface="Helvetica"/>
              </a:rPr>
              <a:t>your </a:t>
            </a:r>
            <a:r>
              <a:rPr lang="en-US" b="1" dirty="0" smtClean="0">
                <a:solidFill>
                  <a:srgbClr val="4978CE"/>
                </a:solidFill>
                <a:latin typeface="Trebuchet MS" panose="020B0603020202020204" pitchFamily="34" charset="0"/>
                <a:cs typeface="Helvetica"/>
              </a:rPr>
              <a:t>business?  </a:t>
            </a:r>
          </a:p>
          <a:p>
            <a:pPr algn="ctr"/>
            <a:r>
              <a:rPr lang="en-US" b="1" dirty="0" smtClean="0">
                <a:solidFill>
                  <a:srgbClr val="934BA7"/>
                </a:solidFill>
                <a:latin typeface="Trebuchet MS" panose="020B0603020202020204" pitchFamily="34" charset="0"/>
                <a:cs typeface="Helvetica"/>
              </a:rPr>
              <a:t>We’re happy to </a:t>
            </a:r>
            <a:r>
              <a:rPr lang="en-US" b="1" dirty="0">
                <a:solidFill>
                  <a:srgbClr val="934BA7"/>
                </a:solidFill>
                <a:latin typeface="Trebuchet MS" panose="020B0603020202020204" pitchFamily="34" charset="0"/>
                <a:cs typeface="Helvetica"/>
              </a:rPr>
              <a:t>create one that </a:t>
            </a:r>
            <a:r>
              <a:rPr lang="en-US" b="1" dirty="0" smtClean="0">
                <a:solidFill>
                  <a:srgbClr val="934BA7"/>
                </a:solidFill>
                <a:latin typeface="Trebuchet MS" panose="020B0603020202020204" pitchFamily="34" charset="0"/>
                <a:cs typeface="Helvetica"/>
              </a:rPr>
              <a:t>will ! </a:t>
            </a:r>
            <a:endParaRPr lang="en-US" dirty="0">
              <a:solidFill>
                <a:srgbClr val="934BA7"/>
              </a:solidFill>
              <a:latin typeface="Trebuchet MS" panose="020B0603020202020204" pitchFamily="34" charset="0"/>
              <a:cs typeface="Helvetic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" y="0"/>
            <a:ext cx="9144000" cy="152899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99180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064378" y="1730348"/>
            <a:ext cx="7119658" cy="3908454"/>
            <a:chOff x="962779" y="1472748"/>
            <a:chExt cx="7119658" cy="42593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564063" y="1618571"/>
              <a:ext cx="0" cy="411357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1"/>
            <p:cNvGrpSpPr>
              <a:grpSpLocks/>
            </p:cNvGrpSpPr>
            <p:nvPr/>
          </p:nvGrpSpPr>
          <p:grpSpPr bwMode="auto">
            <a:xfrm>
              <a:off x="4448175" y="2292802"/>
              <a:ext cx="228600" cy="228600"/>
              <a:chOff x="2628904" y="3086104"/>
              <a:chExt cx="228600" cy="2286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667004" y="3124204"/>
                <a:ext cx="152400" cy="152400"/>
              </a:xfrm>
              <a:prstGeom prst="ellipse">
                <a:avLst/>
              </a:prstGeom>
              <a:solidFill>
                <a:srgbClr val="626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28904" y="3086104"/>
                <a:ext cx="228600" cy="228600"/>
              </a:xfrm>
              <a:prstGeom prst="ellipse">
                <a:avLst/>
              </a:prstGeom>
              <a:noFill/>
              <a:ln w="15875">
                <a:solidFill>
                  <a:srgbClr val="626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</p:grpSp>
        <p:grpSp>
          <p:nvGrpSpPr>
            <p:cNvPr id="34" name="Group 31"/>
            <p:cNvGrpSpPr>
              <a:grpSpLocks/>
            </p:cNvGrpSpPr>
            <p:nvPr/>
          </p:nvGrpSpPr>
          <p:grpSpPr bwMode="auto">
            <a:xfrm>
              <a:off x="4448175" y="3747860"/>
              <a:ext cx="228600" cy="228600"/>
              <a:chOff x="2628904" y="3086104"/>
              <a:chExt cx="228600" cy="2286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2667004" y="3124204"/>
                <a:ext cx="152400" cy="152400"/>
              </a:xfrm>
              <a:prstGeom prst="ellipse">
                <a:avLst/>
              </a:prstGeom>
              <a:solidFill>
                <a:srgbClr val="626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628904" y="3086104"/>
                <a:ext cx="228600" cy="228600"/>
              </a:xfrm>
              <a:prstGeom prst="ellipse">
                <a:avLst/>
              </a:prstGeom>
              <a:noFill/>
              <a:ln w="15875">
                <a:solidFill>
                  <a:srgbClr val="626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</p:grpSp>
        <p:grpSp>
          <p:nvGrpSpPr>
            <p:cNvPr id="35" name="Group 31"/>
            <p:cNvGrpSpPr>
              <a:grpSpLocks/>
            </p:cNvGrpSpPr>
            <p:nvPr/>
          </p:nvGrpSpPr>
          <p:grpSpPr bwMode="auto">
            <a:xfrm>
              <a:off x="4448175" y="5293175"/>
              <a:ext cx="228600" cy="228600"/>
              <a:chOff x="2628904" y="3086104"/>
              <a:chExt cx="228600" cy="22860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2667004" y="3124204"/>
                <a:ext cx="152400" cy="152400"/>
              </a:xfrm>
              <a:prstGeom prst="ellipse">
                <a:avLst/>
              </a:prstGeom>
              <a:solidFill>
                <a:srgbClr val="626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628904" y="3086104"/>
                <a:ext cx="228600" cy="228600"/>
              </a:xfrm>
              <a:prstGeom prst="ellipse">
                <a:avLst/>
              </a:prstGeom>
              <a:noFill/>
              <a:ln w="15875">
                <a:solidFill>
                  <a:srgbClr val="626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</p:grpSp>
        <p:grpSp>
          <p:nvGrpSpPr>
            <p:cNvPr id="36" name="Group 31"/>
            <p:cNvGrpSpPr>
              <a:grpSpLocks/>
            </p:cNvGrpSpPr>
            <p:nvPr/>
          </p:nvGrpSpPr>
          <p:grpSpPr bwMode="auto">
            <a:xfrm>
              <a:off x="4448175" y="2996746"/>
              <a:ext cx="228600" cy="228600"/>
              <a:chOff x="2628904" y="3086104"/>
              <a:chExt cx="228600" cy="2286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667004" y="3124204"/>
                <a:ext cx="152400" cy="152400"/>
              </a:xfrm>
              <a:prstGeom prst="ellipse">
                <a:avLst/>
              </a:prstGeom>
              <a:solidFill>
                <a:srgbClr val="626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628904" y="3086104"/>
                <a:ext cx="228600" cy="228600"/>
              </a:xfrm>
              <a:prstGeom prst="ellipse">
                <a:avLst/>
              </a:prstGeom>
              <a:noFill/>
              <a:ln w="15875">
                <a:solidFill>
                  <a:srgbClr val="626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</p:grpSp>
        <p:grpSp>
          <p:nvGrpSpPr>
            <p:cNvPr id="37" name="Group 31"/>
            <p:cNvGrpSpPr>
              <a:grpSpLocks/>
            </p:cNvGrpSpPr>
            <p:nvPr/>
          </p:nvGrpSpPr>
          <p:grpSpPr bwMode="auto">
            <a:xfrm>
              <a:off x="4448175" y="4517569"/>
              <a:ext cx="228600" cy="228600"/>
              <a:chOff x="2628904" y="3086104"/>
              <a:chExt cx="228600" cy="2286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667004" y="3124204"/>
                <a:ext cx="152400" cy="152400"/>
              </a:xfrm>
              <a:prstGeom prst="ellipse">
                <a:avLst/>
              </a:prstGeom>
              <a:solidFill>
                <a:srgbClr val="6265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628904" y="3086104"/>
                <a:ext cx="228600" cy="228600"/>
              </a:xfrm>
              <a:prstGeom prst="ellipse">
                <a:avLst/>
              </a:prstGeom>
              <a:noFill/>
              <a:ln w="15875">
                <a:solidFill>
                  <a:srgbClr val="6265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sz="1600">
                  <a:solidFill>
                    <a:srgbClr val="FFFFFF"/>
                  </a:solidFill>
                  <a:latin typeface="Rockwell" pitchFamily="18" charset="0"/>
                  <a:cs typeface="Arial" charset="0"/>
                </a:endParaRPr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2307770" y="1472748"/>
              <a:ext cx="4252688" cy="609600"/>
            </a:xfrm>
            <a:prstGeom prst="roundRect">
              <a:avLst/>
            </a:prstGeom>
            <a:solidFill>
              <a:srgbClr val="934BA7"/>
            </a:solidFill>
            <a:ln w="9525">
              <a:solidFill>
                <a:srgbClr val="4186B1"/>
              </a:solidFill>
              <a:round/>
              <a:headEnd/>
              <a:tailEnd/>
            </a:ln>
            <a:effectLst>
              <a:outerShdw dist="23000" dir="1020065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/>
              <a:endParaRPr lang="en-US" sz="1600">
                <a:solidFill>
                  <a:srgbClr val="FFFFFF"/>
                </a:solidFill>
                <a:latin typeface="Rockwell" pitchFamily="18" charset="0"/>
              </a:endParaRPr>
            </a:p>
          </p:txBody>
        </p:sp>
        <p:sp>
          <p:nvSpPr>
            <p:cNvPr id="39" name="Rectangle 323"/>
            <p:cNvSpPr>
              <a:spLocks noChangeArrowheads="1"/>
            </p:cNvSpPr>
            <p:nvPr/>
          </p:nvSpPr>
          <p:spPr bwMode="auto">
            <a:xfrm>
              <a:off x="2351372" y="1593757"/>
              <a:ext cx="4344010" cy="402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Rockwell" pitchFamily="18" charset="0"/>
                  <a:cs typeface="Rockwell"/>
                </a:rPr>
                <a:t>POTENTIAL SPONSOR CATEGORIES </a:t>
              </a:r>
              <a:endParaRPr lang="en-US" b="1" dirty="0">
                <a:solidFill>
                  <a:schemeClr val="bg1"/>
                </a:solidFill>
                <a:latin typeface="Rockwell" pitchFamily="18" charset="0"/>
                <a:cs typeface="Rockwell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2779" y="2165433"/>
              <a:ext cx="3352800" cy="2895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rebuchet MS" panose="020B0603020202020204" pitchFamily="34" charset="0"/>
                </a:rPr>
                <a:t>Product Design &amp; </a:t>
              </a:r>
              <a:r>
                <a:rPr lang="en-US" sz="1600" dirty="0" smtClean="0">
                  <a:latin typeface="Trebuchet MS" panose="020B0603020202020204" pitchFamily="34" charset="0"/>
                </a:rPr>
                <a:t>Technology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 smtClean="0">
                  <a:latin typeface="Trebuchet MS" panose="020B0603020202020204" pitchFamily="34" charset="0"/>
                </a:rPr>
                <a:t> </a:t>
              </a:r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rebuchet MS" panose="020B0603020202020204" pitchFamily="34" charset="0"/>
                </a:rPr>
                <a:t>Technical </a:t>
              </a:r>
              <a:r>
                <a:rPr lang="en-US" sz="1600" dirty="0" smtClean="0">
                  <a:latin typeface="Trebuchet MS" panose="020B0603020202020204" pitchFamily="34" charset="0"/>
                </a:rPr>
                <a:t>Builders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 smtClean="0">
                  <a:latin typeface="Trebuchet MS" panose="020B0603020202020204" pitchFamily="34" charset="0"/>
                </a:rPr>
                <a:t> </a:t>
              </a:r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rebuchet MS" panose="020B0603020202020204" pitchFamily="34" charset="0"/>
                </a:rPr>
                <a:t>Integrated </a:t>
              </a:r>
              <a:r>
                <a:rPr lang="en-US" sz="1600" dirty="0" smtClean="0">
                  <a:latin typeface="Trebuchet MS" panose="020B0603020202020204" pitchFamily="34" charset="0"/>
                </a:rPr>
                <a:t>Minds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 smtClean="0">
                  <a:latin typeface="Trebuchet MS" panose="020B0603020202020204" pitchFamily="34" charset="0"/>
                </a:rPr>
                <a:t> </a:t>
              </a:r>
              <a:endParaRPr lang="en-US" sz="1600" dirty="0">
                <a:latin typeface="Trebuchet MS" panose="020B0603020202020204" pitchFamily="34" charset="0"/>
                <a:cs typeface="Helvetica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latin typeface="Trebuchet MS" panose="020B0603020202020204" pitchFamily="34" charset="0"/>
                </a:rPr>
                <a:t>Entrepreneurial Minds </a:t>
              </a:r>
              <a:endParaRPr lang="en-US" sz="1600" dirty="0">
                <a:latin typeface="Trebuchet MS" panose="020B0603020202020204" pitchFamily="34" charset="0"/>
                <a:cs typeface="Helvetic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40510" y="2580719"/>
              <a:ext cx="3241927" cy="305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71450"/>
              <a:r>
                <a:rPr lang="en-US" sz="1600" dirty="0">
                  <a:latin typeface="Trebuchet MS" panose="020B0603020202020204" pitchFamily="34" charset="0"/>
                </a:rPr>
                <a:t>Digital Creative Minds </a:t>
              </a:r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r>
                <a:rPr lang="en-US" sz="1600" dirty="0">
                  <a:latin typeface="Trebuchet MS" panose="020B0603020202020204" pitchFamily="34" charset="0"/>
                </a:rPr>
                <a:t>Strategic Thinkers </a:t>
              </a:r>
              <a:endParaRPr lang="en-US" sz="1600" dirty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r>
                <a:rPr lang="en-US" sz="1600" dirty="0">
                  <a:latin typeface="Trebuchet MS" panose="020B0603020202020204" pitchFamily="34" charset="0"/>
                </a:rPr>
                <a:t>Brand &amp; Marketing Management </a:t>
              </a:r>
              <a:endParaRPr lang="en-US" sz="1600" dirty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endParaRPr lang="en-US" sz="1600" dirty="0" smtClean="0">
                <a:latin typeface="Trebuchet MS" panose="020B0603020202020204" pitchFamily="34" charset="0"/>
                <a:cs typeface="Helvetica"/>
              </a:endParaRPr>
            </a:p>
            <a:p>
              <a:pPr indent="-171450"/>
              <a:r>
                <a:rPr lang="en-US" sz="1600" dirty="0">
                  <a:latin typeface="Trebuchet MS" panose="020B0603020202020204" pitchFamily="34" charset="0"/>
                </a:rPr>
                <a:t>Innovation </a:t>
              </a:r>
              <a:endParaRPr lang="en-US" sz="1600" dirty="0">
                <a:latin typeface="Trebuchet MS" panose="020B0603020202020204" pitchFamily="34" charset="0"/>
                <a:cs typeface="Helvetica"/>
              </a:endParaRPr>
            </a:p>
            <a:p>
              <a:endParaRPr lang="en-CA" sz="1600" dirty="0">
                <a:latin typeface="Rockwell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3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9413" y="1537971"/>
            <a:ext cx="36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4978CE"/>
                </a:solidFill>
                <a:latin typeface="Trebuchet MS" panose="020B0603020202020204" pitchFamily="34" charset="0"/>
                <a:cs typeface="Rockwell"/>
              </a:rPr>
              <a:t>TABLE </a:t>
            </a:r>
            <a:r>
              <a:rPr lang="en-US" sz="2400" b="1" u="sng" dirty="0" smtClean="0">
                <a:solidFill>
                  <a:srgbClr val="4978CE"/>
                </a:solidFill>
                <a:latin typeface="Trebuchet MS" panose="020B0603020202020204" pitchFamily="34" charset="0"/>
                <a:cs typeface="Rockwell"/>
              </a:rPr>
              <a:t>SPONSORSHIP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" y="0"/>
            <a:ext cx="9144000" cy="15289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91152" y="598287"/>
            <a:ext cx="594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4979D2"/>
                </a:solidFill>
                <a:latin typeface="Rockwell"/>
                <a:cs typeface="Rockwell"/>
              </a:rPr>
              <a:t>An Exclusive AD LOUNGE Event</a:t>
            </a:r>
            <a:endParaRPr lang="en-US" sz="1600" b="1" dirty="0">
              <a:solidFill>
                <a:srgbClr val="4979D2"/>
              </a:solidFill>
              <a:latin typeface="Rockwell"/>
              <a:cs typeface="Rockwel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412" y="2192024"/>
            <a:ext cx="8582059" cy="1846659"/>
          </a:xfrm>
          <a:prstGeom prst="rect">
            <a:avLst/>
          </a:prstGeom>
          <a:ln w="19050">
            <a:solidFill>
              <a:srgbClr val="934BA7"/>
            </a:solidFill>
          </a:ln>
        </p:spPr>
        <p:txBody>
          <a:bodyPr wrap="square">
            <a:spAutoFit/>
          </a:bodyPr>
          <a:lstStyle/>
          <a:p>
            <a:pPr marL="1544638" indent="-227013"/>
            <a:r>
              <a:rPr lang="en-US" sz="1600" b="1" dirty="0">
                <a:solidFill>
                  <a:srgbClr val="934BA7"/>
                </a:solidFill>
                <a:latin typeface="Trebuchet MS" panose="020B0603020202020204" pitchFamily="34" charset="0"/>
              </a:rPr>
              <a:t>Talent Management</a:t>
            </a:r>
          </a:p>
          <a:p>
            <a:pPr marL="1544638" indent="-2270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Access </a:t>
            </a:r>
            <a:r>
              <a:rPr lang="en-US" sz="1400" dirty="0">
                <a:latin typeface="Trebuchet MS" panose="020B0603020202020204" pitchFamily="34" charset="0"/>
              </a:rPr>
              <a:t>to top talent, pre-screened specifically to match your requirements, before most companies </a:t>
            </a:r>
            <a:r>
              <a:rPr lang="en-US" sz="1400" dirty="0" smtClean="0">
                <a:latin typeface="Trebuchet MS" panose="020B0603020202020204" pitchFamily="34" charset="0"/>
              </a:rPr>
              <a:t>reach them.</a:t>
            </a:r>
          </a:p>
          <a:p>
            <a:pPr marL="1544638" indent="-2270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Interviews with Top Candidates to find talent that match your company values and roles you are looking to hire for. </a:t>
            </a:r>
          </a:p>
          <a:p>
            <a:pPr marL="1544638" indent="-2270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One </a:t>
            </a:r>
            <a:r>
              <a:rPr lang="en-US" sz="1400" dirty="0">
                <a:latin typeface="Trebuchet MS" panose="020B0603020202020204" pitchFamily="34" charset="0"/>
              </a:rPr>
              <a:t>representative from your organization to dine with 9 pre-screened </a:t>
            </a:r>
            <a:r>
              <a:rPr lang="en-US" sz="1400" dirty="0" smtClean="0">
                <a:latin typeface="Trebuchet MS" panose="020B0603020202020204" pitchFamily="34" charset="0"/>
              </a:rPr>
              <a:t>candidates selected just for you, </a:t>
            </a:r>
            <a:r>
              <a:rPr lang="en-US" sz="1400" dirty="0">
                <a:latin typeface="Trebuchet MS" panose="020B0603020202020204" pitchFamily="34" charset="0"/>
              </a:rPr>
              <a:t>seated at your </a:t>
            </a:r>
            <a:r>
              <a:rPr lang="en-US" sz="1400" dirty="0" smtClean="0">
                <a:latin typeface="Trebuchet MS" panose="020B0603020202020204" pitchFamily="34" charset="0"/>
              </a:rPr>
              <a:t>sponsored table.</a:t>
            </a:r>
          </a:p>
          <a:p>
            <a:pPr marL="1544638" indent="-2270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You will </a:t>
            </a:r>
            <a:r>
              <a:rPr lang="en-US" sz="1400" dirty="0">
                <a:latin typeface="Trebuchet MS" panose="020B0603020202020204" pitchFamily="34" charset="0"/>
              </a:rPr>
              <a:t>receive a list of all candidates + their website URLs. </a:t>
            </a:r>
            <a:endParaRPr lang="en-US" sz="1400" dirty="0" smtClean="0"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9413" y="4263652"/>
            <a:ext cx="8582059" cy="1846659"/>
          </a:xfrm>
          <a:prstGeom prst="rect">
            <a:avLst/>
          </a:prstGeom>
          <a:ln w="19050">
            <a:solidFill>
              <a:srgbClr val="4979D2"/>
            </a:solidFill>
          </a:ln>
        </p:spPr>
        <p:txBody>
          <a:bodyPr wrap="square">
            <a:spAutoFit/>
          </a:bodyPr>
          <a:lstStyle/>
          <a:p>
            <a:pPr marL="1262063"/>
            <a:r>
              <a:rPr lang="en-US" sz="1600" b="1" dirty="0">
                <a:solidFill>
                  <a:srgbClr val="4978CE"/>
                </a:solidFill>
                <a:latin typeface="Trebuchet MS" panose="020B0603020202020204" pitchFamily="34" charset="0"/>
              </a:rPr>
              <a:t>Brand Recognition</a:t>
            </a:r>
          </a:p>
          <a:p>
            <a:pPr marL="154781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Logo </a:t>
            </a:r>
            <a:r>
              <a:rPr lang="en-US" sz="1400" dirty="0">
                <a:latin typeface="Trebuchet MS" panose="020B0603020202020204" pitchFamily="34" charset="0"/>
              </a:rPr>
              <a:t>recognition on all promotional </a:t>
            </a:r>
            <a:r>
              <a:rPr lang="en-US" sz="1400" dirty="0" smtClean="0">
                <a:latin typeface="Trebuchet MS" panose="020B0603020202020204" pitchFamily="34" charset="0"/>
              </a:rPr>
              <a:t>material </a:t>
            </a:r>
            <a:r>
              <a:rPr lang="en-US" sz="1400" dirty="0">
                <a:latin typeface="Trebuchet MS" panose="020B0603020202020204" pitchFamily="34" charset="0"/>
              </a:rPr>
              <a:t>(campus email marketing, Ad Lounge email marketing, event signage, website, table</a:t>
            </a:r>
            <a:r>
              <a:rPr lang="en-US" sz="1400" dirty="0" smtClean="0">
                <a:latin typeface="Trebuchet MS" panose="020B0603020202020204" pitchFamily="34" charset="0"/>
              </a:rPr>
              <a:t>, program booklet, </a:t>
            </a:r>
            <a:r>
              <a:rPr lang="en-US" sz="1400" dirty="0">
                <a:latin typeface="Trebuchet MS" panose="020B0603020202020204" pitchFamily="34" charset="0"/>
              </a:rPr>
              <a:t>on-site Power Point loop and press releases</a:t>
            </a:r>
            <a:r>
              <a:rPr lang="en-US" sz="1400" dirty="0" smtClean="0">
                <a:latin typeface="Trebuchet MS" panose="020B0603020202020204" pitchFamily="34" charset="0"/>
              </a:rPr>
              <a:t>).</a:t>
            </a:r>
          </a:p>
          <a:p>
            <a:pPr marL="154781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Opportunity </a:t>
            </a:r>
            <a:r>
              <a:rPr lang="en-US" sz="1400" dirty="0">
                <a:latin typeface="Trebuchet MS" panose="020B0603020202020204" pitchFamily="34" charset="0"/>
              </a:rPr>
              <a:t>to speak for </a:t>
            </a:r>
            <a:r>
              <a:rPr lang="en-US" sz="1400" dirty="0" smtClean="0">
                <a:latin typeface="Trebuchet MS" panose="020B0603020202020204" pitchFamily="34" charset="0"/>
              </a:rPr>
              <a:t>five minutes before </a:t>
            </a:r>
            <a:r>
              <a:rPr lang="en-US" sz="1400" dirty="0">
                <a:latin typeface="Trebuchet MS" panose="020B0603020202020204" pitchFamily="34" charset="0"/>
              </a:rPr>
              <a:t>the dinner to all </a:t>
            </a:r>
            <a:r>
              <a:rPr lang="en-US" sz="1400" dirty="0" smtClean="0">
                <a:latin typeface="Trebuchet MS" panose="020B0603020202020204" pitchFamily="34" charset="0"/>
              </a:rPr>
              <a:t>guests.</a:t>
            </a:r>
          </a:p>
          <a:p>
            <a:pPr marL="154781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Opportunity </a:t>
            </a:r>
            <a:r>
              <a:rPr lang="en-US" sz="1400" dirty="0">
                <a:latin typeface="Trebuchet MS" panose="020B0603020202020204" pitchFamily="34" charset="0"/>
              </a:rPr>
              <a:t>to be interviewed for the event </a:t>
            </a:r>
            <a:r>
              <a:rPr lang="en-US" sz="1400" dirty="0" smtClean="0">
                <a:latin typeface="Trebuchet MS" panose="020B0603020202020204" pitchFamily="34" charset="0"/>
              </a:rPr>
              <a:t>video. </a:t>
            </a:r>
            <a:r>
              <a:rPr lang="en-US" sz="1400" dirty="0">
                <a:latin typeface="Trebuchet MS" panose="020B0603020202020204" pitchFamily="34" charset="0"/>
              </a:rPr>
              <a:t>(distributed to 5,000 Ad Lounge members and 500 </a:t>
            </a:r>
            <a:r>
              <a:rPr lang="en-US" sz="1400" dirty="0" smtClean="0">
                <a:latin typeface="Trebuchet MS" panose="020B0603020202020204" pitchFamily="34" charset="0"/>
              </a:rPr>
              <a:t>students)</a:t>
            </a:r>
          </a:p>
          <a:p>
            <a:pPr marL="154781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rebuchet MS" panose="020B0603020202020204" pitchFamily="34" charset="0"/>
              </a:rPr>
              <a:t>Add your company swag to our gifts bag. (100 units)</a:t>
            </a:r>
            <a:endParaRPr lang="en-US" sz="1400" dirty="0">
              <a:latin typeface="Trebuchet MS" panose="020B0603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9022" r="3822"/>
          <a:stretch/>
        </p:blipFill>
        <p:spPr bwMode="auto">
          <a:xfrm>
            <a:off x="274120" y="4159743"/>
            <a:ext cx="1326080" cy="188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1" r="17597"/>
          <a:stretch/>
        </p:blipFill>
        <p:spPr bwMode="auto">
          <a:xfrm>
            <a:off x="274120" y="2095416"/>
            <a:ext cx="1326988" cy="188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4286" y="6273225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rebuchet MS" panose="020B0603020202020204" pitchFamily="34" charset="0"/>
              </a:rPr>
              <a:t>Table Sponsorship - </a:t>
            </a:r>
            <a:r>
              <a:rPr lang="en-US" b="1" dirty="0" smtClean="0">
                <a:solidFill>
                  <a:srgbClr val="934BA7"/>
                </a:solidFill>
                <a:latin typeface="Trebuchet MS" panose="020B0603020202020204" pitchFamily="34" charset="0"/>
              </a:rPr>
              <a:t>$2500 </a:t>
            </a:r>
            <a:r>
              <a:rPr lang="en-US" b="1" dirty="0" smtClean="0">
                <a:latin typeface="Trebuchet MS" panose="020B0603020202020204" pitchFamily="34" charset="0"/>
              </a:rPr>
              <a:t>(Only 7 Tables Available)</a:t>
            </a:r>
            <a:endParaRPr lang="en-US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mv="urn:schemas-microsoft-com:mac:vml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17205</TotalTime>
  <Words>661</Words>
  <Application>Microsoft Office PowerPoint</Application>
  <PresentationFormat>On-screen Show (4:3)</PresentationFormat>
  <Paragraphs>137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Isabelle Santiago</dc:creator>
  <cp:lastModifiedBy>BAPTISTA, Tanya</cp:lastModifiedBy>
  <cp:revision>226</cp:revision>
  <dcterms:created xsi:type="dcterms:W3CDTF">2015-07-06T05:00:08Z</dcterms:created>
  <dcterms:modified xsi:type="dcterms:W3CDTF">2015-09-27T13:45:11Z</dcterms:modified>
</cp:coreProperties>
</file>